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sldIdLst>
    <p:sldId id="279" r:id="rId2"/>
    <p:sldId id="259" r:id="rId3"/>
    <p:sldId id="260" r:id="rId4"/>
    <p:sldId id="261" r:id="rId5"/>
    <p:sldId id="264" r:id="rId6"/>
    <p:sldId id="265" r:id="rId7"/>
    <p:sldId id="266" r:id="rId8"/>
    <p:sldId id="268" r:id="rId9"/>
    <p:sldId id="269" r:id="rId10"/>
    <p:sldId id="270" r:id="rId11"/>
    <p:sldId id="322" r:id="rId12"/>
    <p:sldId id="274" r:id="rId1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CC00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CC00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CC00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CC00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CC00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b="1" kern="1200">
        <a:solidFill>
          <a:srgbClr val="00CC00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b="1" kern="1200">
        <a:solidFill>
          <a:srgbClr val="00CC00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b="1" kern="1200">
        <a:solidFill>
          <a:srgbClr val="00CC00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b="1" kern="1200">
        <a:solidFill>
          <a:srgbClr val="00CC00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831B"/>
    <a:srgbClr val="3B6515"/>
    <a:srgbClr val="006600"/>
    <a:srgbClr val="009900"/>
    <a:srgbClr val="33CC33"/>
    <a:srgbClr val="77933C"/>
    <a:srgbClr val="33CC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43" autoAdjust="0"/>
  </p:normalViewPr>
  <p:slideViewPr>
    <p:cSldViewPr>
      <p:cViewPr varScale="1">
        <p:scale>
          <a:sx n="65" d="100"/>
          <a:sy n="65" d="100"/>
        </p:scale>
        <p:origin x="15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9C1CB-853D-4A7B-A450-1479C60F93A8}" type="datetimeFigureOut">
              <a:rPr lang="en-US"/>
              <a:pPr>
                <a:defRPr/>
              </a:pPr>
              <a:t>4/10/2013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A54D8-E74A-41BD-AC33-C85E03615F5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64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6" name="Picture 16" descr="S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7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8" name="Picture 18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9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EDC4A-E5D1-4232-9777-04481F4AC8AA}" type="datetimeFigureOut">
              <a:rPr lang="en-US"/>
              <a:pPr>
                <a:defRPr/>
              </a:pPr>
              <a:t>4/10/2013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0424-86CE-4729-8682-8CAF99EC38D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8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5" name="Picture 16" descr="S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7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7" name="Picture 18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9E753-E9D3-4547-B2E2-AFEF6A6DFDA1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07590-FB61-434C-BF61-373557E5F2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9514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6" name="Picture 19" descr="S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0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8" name="Picture 21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2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3"/>
          <p:cNvSpPr txBox="1"/>
          <p:nvPr/>
        </p:nvSpPr>
        <p:spPr>
          <a:xfrm>
            <a:off x="849313" y="904875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z="7200" dirty="0" smtClean="0">
                <a:solidFill>
                  <a:schemeClr val="tx1"/>
                </a:solidFill>
                <a:effectLst/>
              </a:rPr>
              <a:t>“</a:t>
            </a:r>
            <a:endParaRPr lang="en-US" sz="72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7634288" y="28273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hangingPunct="1">
              <a:defRPr/>
            </a:pPr>
            <a:r>
              <a:rPr lang="en-US" sz="7200" dirty="0" smtClean="0">
                <a:solidFill>
                  <a:schemeClr val="tx1"/>
                </a:solidFill>
                <a:effectLst/>
              </a:rPr>
              <a:t>”</a:t>
            </a:r>
            <a:endParaRPr lang="en-US" sz="72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3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4A5F6-9AA9-44DE-8421-B153F2597462}" type="datetimeFigureOut">
              <a:rPr lang="en-US"/>
              <a:pPr>
                <a:defRPr/>
              </a:pPr>
              <a:t>4/10/2013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9984F-A5EF-42DE-BB75-1E1B33FCD15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5674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para el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5" name="Picture 12" descr="S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3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7" name="Picture 14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49D1A-D32F-4976-8ED4-B8B1E6B1A937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D1F3C-66F0-41B0-9075-3D5AC6A3885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8193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yenda - Tarjeta para el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6" name="Picture 16" descr="S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8" name="Picture 22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1"/>
          <p:cNvSpPr txBox="1"/>
          <p:nvPr/>
        </p:nvSpPr>
        <p:spPr>
          <a:xfrm>
            <a:off x="877888" y="8969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z="8000" dirty="0" smtClean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650163" y="260826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hangingPunct="1">
              <a:defRPr/>
            </a:pPr>
            <a:r>
              <a:rPr lang="en-US" sz="8000" dirty="0" smtClean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3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76864" y="3640667"/>
            <a:ext cx="6798736" cy="889000"/>
          </a:xfrm>
        </p:spPr>
        <p:txBody>
          <a:bodyPr rtlCol="0" anchor="b">
            <a:normAutofit/>
          </a:bodyPr>
          <a:lstStyle>
            <a:lvl1pPr>
              <a:defRPr lang="en-US" sz="2000" b="0" cap="none" dirty="0" smtClean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Trebuchet MS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C841C-FF42-417B-BD2E-27588F277CC2}" type="datetimeFigureOut">
              <a:rPr lang="en-US"/>
              <a:pPr>
                <a:defRPr/>
              </a:pPr>
              <a:t>4/10/2013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CB57D-9369-4D1F-AFE5-07010C8F7B2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783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6" name="Picture 17" descr="S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8" name="Picture 19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1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76866" y="3564466"/>
            <a:ext cx="6798734" cy="905934"/>
          </a:xfrm>
        </p:spPr>
        <p:txBody>
          <a:bodyPr rtlCol="0" anchor="b">
            <a:normAutofit/>
          </a:bodyPr>
          <a:lstStyle>
            <a:lvl1pPr>
              <a:defRPr lang="en-US" sz="2000" b="0" cap="none" dirty="0" smtClean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Trebuchet MS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B0C53-8E77-44BB-B8FA-9418D27ABBB2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6277-698F-4356-8D4A-E314B80398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349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5" name="Picture 18" descr="S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9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7" name="Picture 20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1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C14D0-041C-4F6F-AF36-55C3BDAD2F4E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8366-742F-4FBC-ACDB-AB3344C44F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3858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5" name="Picture 16" descr="S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7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7" name="Picture 18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E01A2-16BF-47B5-9AE3-F94D1355702C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07840-E426-4F4E-92BC-1D3024E372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484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36490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1600">
                <a:latin typeface="Arial" pitchFamily="34" charset="0"/>
                <a:cs typeface="Arial" pitchFamily="34" charset="0"/>
              </a:defRPr>
            </a:lvl2pPr>
            <a:lvl3pPr marL="0" indent="0">
              <a:buNone/>
              <a:defRPr sz="1600"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963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5" name="Picture 21" descr="S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2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7" name="Picture 23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4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7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906873"/>
            <a:ext cx="6798728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9" y="2490135"/>
            <a:ext cx="6798728" cy="3445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350" y="5969000"/>
            <a:ext cx="11493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6F853-266A-4230-8C38-9A67BD4905A5}" type="datetimeFigureOut">
              <a:rPr lang="en-US"/>
              <a:pPr>
                <a:defRPr/>
              </a:pPr>
              <a:t>4/10/2013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338" y="5969000"/>
            <a:ext cx="51054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313" y="5969000"/>
            <a:ext cx="39528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0BA68-9CED-42D4-9714-03FC0F0482F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015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5" name="Picture 17" descr="S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7" name="Picture 19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0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C15DC-C60F-4F8E-B003-72E8D60054C8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E7C59-775F-499F-8353-503C1AA1F2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644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6" name="Picture 17" descr="S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8" name="Picture 19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6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" name="Straight Connector 1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5" y="2490135"/>
            <a:ext cx="3337970" cy="338573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33" y="2490136"/>
            <a:ext cx="3333767" cy="3385731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7054D-9D15-4A35-BFF8-152B364D4545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DED8F-DE20-4BEA-A33A-50AE7A2146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64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8" name="Picture 23" descr="S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4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10" name="Picture 25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6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2202" y="2658533"/>
            <a:ext cx="3162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967" cy="263260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4233" y="2667000"/>
            <a:ext cx="31813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3" y="3243263"/>
            <a:ext cx="3333767" cy="263260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D626C-2ED0-4716-A1DD-C1A46599B905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D9483-A9DF-460D-8EEE-5CE118077E2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248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" name="Picture 16" descr="S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17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6" name="Picture 18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9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C93C4-1D2E-4C23-83F1-6250A2DDB53A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CA307-638F-4CFF-A1D1-A9FE75FBE6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69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3" name="Picture 10" descr="S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11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5" name="Picture 12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B43E5-8F55-4D00-BEE4-EEE1F3ED8D0D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6F7BE-C51C-4385-BA00-EF739EA544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676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6" name="Picture 30" descr="S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31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8" name="Picture 32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3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012F-D686-4B3D-A983-05C98CF12251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7CEF-E67C-44A1-8F6E-697A58A697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75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6" name="Picture 15" descr="S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7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8" name="Picture 18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9" descr="HDRibbonContent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EADCE-7E11-4975-927E-BDCAA2FC4A4B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E0972-A788-4765-B6E7-C6499F37A8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37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 smtClean="0">
                <a:solidFill>
                  <a:schemeClr val="tx1"/>
                </a:solidFill>
                <a:effectLst/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4C952B55-ABF8-4948-9BA3-682BE2CDCD31}" type="datetimeFigureOut">
              <a:rPr lang="en-US"/>
              <a:pPr>
                <a:defRPr/>
              </a:pPr>
              <a:t>4/10/2013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b="0" i="0" dirty="0">
                <a:solidFill>
                  <a:schemeClr val="tx1"/>
                </a:solidFill>
                <a:effectLst/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 smtClean="0">
                <a:solidFill>
                  <a:schemeClr val="tx1"/>
                </a:solidFill>
                <a:effectLst/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89F4DFC9-607C-47EE-BF60-EE82A6EC22E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  <p:sldLayoutId id="2147483921" r:id="rId18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Trebuchet MS" panose="020B0603020202020204" pitchFamily="34" charset="0"/>
          <a:cs typeface="Trebuchet M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  <a:ea typeface="Trebuchet MS" panose="020B0603020202020204" pitchFamily="34" charset="0"/>
          <a:cs typeface="Trebuchet MS" panose="020B060302020202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  <a:ea typeface="Trebuchet MS" panose="020B0603020202020204" pitchFamily="34" charset="0"/>
          <a:cs typeface="Trebuchet MS" panose="020B060302020202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  <a:ea typeface="Trebuchet MS" panose="020B0603020202020204" pitchFamily="34" charset="0"/>
          <a:cs typeface="Trebuchet MS" panose="020B060302020202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ixl.com/math/algebra-1/divide-monomials" TargetMode="External"/><Relationship Id="rId5" Type="http://schemas.openxmlformats.org/officeDocument/2006/relationships/image" Target="../media/image31.png"/><Relationship Id="rId4" Type="http://schemas.openxmlformats.org/officeDocument/2006/relationships/hyperlink" Target="http://issuu.com/anamleal/docs/divis_o?mode=window&amp;backgroundColor=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ssuu.com/anamleal/docs/adivinha?mode=window&amp;backgroundColor=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ckeducacao.com.br/2006/ativint/jogos/jogofront/0,5982,POR-577-2,00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ssuu.com/anamleal/docs/fran_oisviete?mode=window&amp;backgroundColor=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ssuu.com/anamleal/docs/mon_mios?mode=window&amp;backgroundColor=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hyperlink" Target="http://www.ixl.com/math/algebra-1/identify-monomials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ssuu.com/anamleal/docs/polin_mios?mode=window&amp;backgroundColor=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hyperlink" Target="http://www.ixl.com/math/algebra-1/model-polynomials-with-algebra-tiles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xl.com/math/algebra-1/add-and-subtract-polynomials-using-algebra-tiles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hyperlink" Target="http://issuu.com/anamleal/docs/adi__o_subtra__o?mode=window&amp;backgroundColor=" TargetMode="Externa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ssuu.com/anamleal/docs/adi__o_subtra__o?mode=window&amp;backgroundColor=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ixl.com/math/algebra-1/multiply-polynomials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23" name="Group 27"/>
          <p:cNvGraphicFramePr>
            <a:graphicFrameLocks noGrp="1"/>
          </p:cNvGraphicFramePr>
          <p:nvPr/>
        </p:nvGraphicFramePr>
        <p:xfrm>
          <a:off x="684213" y="2276475"/>
          <a:ext cx="7848600" cy="1682750"/>
        </p:xfrm>
        <a:graphic>
          <a:graphicData uri="http://schemas.openxmlformats.org/drawingml/2006/table">
            <a:tbl>
              <a:tblPr/>
              <a:tblGrid>
                <a:gridCol w="7848600"/>
              </a:tblGrid>
              <a:tr h="371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Competências e Habilidades envolvidas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1311135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Calcular o valor numérico de expressões algébricas;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Classificar e operar com monômios e polinômios;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Efetuar operações com expressões algébricas.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84213" y="4365625"/>
          <a:ext cx="7848600" cy="21688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848600"/>
              </a:tblGrid>
              <a:tr h="370603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Referencial Teórico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797922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BRASIL. Ministério da Educação e do Desporto, Secretaria de Educação Fundamental. </a:t>
                      </a:r>
                      <a:r>
                        <a:rPr lang="pt-BR" sz="16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Parâmetros Curriculares Nacionais</a:t>
                      </a:r>
                      <a:r>
                        <a:rPr lang="pt-BR" sz="16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Ensino de quinta a oitava série – Matemática</a:t>
                      </a:r>
                      <a:r>
                        <a:rPr lang="pt-BR" sz="1600" kern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– Brasília: MEC/SEF, 1997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sz="1600" kern="12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Iezzi</a:t>
                      </a:r>
                      <a:r>
                        <a:rPr lang="pt-BR" sz="1600" kern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Gelson; </a:t>
                      </a:r>
                      <a:r>
                        <a:rPr lang="pt-BR" sz="1600" kern="12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Dolce</a:t>
                      </a:r>
                      <a:r>
                        <a:rPr lang="pt-BR" sz="1600" kern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Osvaldo; Machado, Antônio – </a:t>
                      </a:r>
                      <a:r>
                        <a:rPr lang="pt-BR" sz="1600" b="1" kern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Matemática e realidade</a:t>
                      </a:r>
                      <a:r>
                        <a:rPr lang="pt-BR" sz="1600" kern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SP – Atual/2009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Dante, Luiz Roberto – </a:t>
                      </a:r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Tudo é matemática: ensino fundamental 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SP – Ática/2005 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84213" y="1447800"/>
          <a:ext cx="7848600" cy="3968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848600"/>
              </a:tblGrid>
              <a:tr h="39687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PARÂMETROS</a:t>
                      </a:r>
                      <a:r>
                        <a:rPr lang="pt-BR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DIDÁTICOS</a:t>
                      </a:r>
                      <a:endParaRPr lang="pt-B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93" marB="45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e 3"/>
          <p:cNvSpPr/>
          <p:nvPr/>
        </p:nvSpPr>
        <p:spPr>
          <a:xfrm>
            <a:off x="468313" y="1628775"/>
            <a:ext cx="3240087" cy="4392613"/>
          </a:xfrm>
          <a:prstGeom prst="trapezoid">
            <a:avLst/>
          </a:prstGeom>
          <a:solidFill>
            <a:srgbClr val="33CCFF">
              <a:alpha val="4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9701" name="Título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365125"/>
          </a:xfrm>
        </p:spPr>
        <p:txBody>
          <a:bodyPr anchor="t"/>
          <a:lstStyle/>
          <a:p>
            <a:r>
              <a:rPr lang="pt-BR" smtClean="0">
                <a:ln>
                  <a:noFill/>
                </a:ln>
                <a:solidFill>
                  <a:schemeClr val="tx1"/>
                </a:solidFill>
              </a:rPr>
              <a:t>Atividade 13: Expressões Algébricas – Operações com polinômios (3)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82638" y="3008313"/>
            <a:ext cx="2636837" cy="2986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Você sabia?</a:t>
            </a:r>
            <a:r>
              <a:rPr lang="pt-BR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pt-BR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pt-BR" sz="1200" b="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pt-BR" sz="1200" b="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A desinfecção da água com cloro é uma das técnicas mais antigas de tratamento. Desde que passou a ser utilizada, houve queda no índice de mortalidade infantil e redução das doenças provocadas pela água contaminada.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831975"/>
            <a:ext cx="2914650" cy="1165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3851275" y="1636713"/>
            <a:ext cx="4752975" cy="187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Estação de tratamento de água:</a:t>
            </a:r>
          </a:p>
          <a:p>
            <a:pPr eaLnBrk="1" hangingPunct="1">
              <a:defRPr/>
            </a:pPr>
            <a:endParaRPr lang="pt-BR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Numa estação de tratamento são produzidos cerca de 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49xy³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 mil litros de água potável por segundo. Essa quantia abastece 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7y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 reservatórios. </a:t>
            </a:r>
          </a:p>
          <a:p>
            <a:pPr algn="just" eaLnBrk="1" hangingPunct="1">
              <a:defRPr/>
            </a:pP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Qual o polinômio que representa a quantia de água tratada enviada para cada reservatório?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3670300"/>
            <a:ext cx="4319588" cy="2371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706" name="Imagem 10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6124575"/>
            <a:ext cx="63341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CaixaDeTexto 13"/>
          <p:cNvSpPr txBox="1">
            <a:spLocks noChangeArrowheads="1"/>
          </p:cNvSpPr>
          <p:nvPr/>
        </p:nvSpPr>
        <p:spPr bwMode="auto">
          <a:xfrm>
            <a:off x="1285875" y="6137275"/>
            <a:ext cx="1990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400" i="1">
                <a:solidFill>
                  <a:schemeClr val="tx1"/>
                </a:solidFill>
              </a:rPr>
              <a:t>Clique e veja outros exemplos de divisão.</a:t>
            </a:r>
          </a:p>
        </p:txBody>
      </p:sp>
      <p:pic>
        <p:nvPicPr>
          <p:cNvPr id="12" name="Imagem 11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7740352" y="5517232"/>
            <a:ext cx="1080120" cy="108012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9709" name="CaixaDeTexto 15"/>
          <p:cNvSpPr txBox="1">
            <a:spLocks noChangeArrowheads="1"/>
          </p:cNvSpPr>
          <p:nvPr/>
        </p:nvSpPr>
        <p:spPr bwMode="auto">
          <a:xfrm>
            <a:off x="6369050" y="6227763"/>
            <a:ext cx="1698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sz="1400" i="1">
                <a:solidFill>
                  <a:schemeClr val="tx1"/>
                </a:solidFill>
              </a:rPr>
              <a:t>Clique e calcule.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57213" y="1776413"/>
            <a:ext cx="3068637" cy="15255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365125"/>
          </a:xfrm>
        </p:spPr>
        <p:txBody>
          <a:bodyPr anchor="t"/>
          <a:lstStyle/>
          <a:p>
            <a:r>
              <a:rPr lang="pt-BR" smtClean="0">
                <a:ln>
                  <a:noFill/>
                </a:ln>
                <a:solidFill>
                  <a:schemeClr val="tx1"/>
                </a:solidFill>
              </a:rPr>
              <a:t>Atividade 14: Expressões Algébricas – Charada algébrica</a:t>
            </a:r>
          </a:p>
        </p:txBody>
      </p:sp>
      <p:pic>
        <p:nvPicPr>
          <p:cNvPr id="30723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2349500"/>
            <a:ext cx="2982913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 explicativo em forma de nuvem 3"/>
          <p:cNvSpPr/>
          <p:nvPr/>
        </p:nvSpPr>
        <p:spPr>
          <a:xfrm>
            <a:off x="3497263" y="1643063"/>
            <a:ext cx="5010150" cy="2833687"/>
          </a:xfrm>
          <a:prstGeom prst="cloudCallout">
            <a:avLst>
              <a:gd name="adj1" fmla="val -68150"/>
              <a:gd name="adj2" fmla="val -175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181475" y="2060575"/>
            <a:ext cx="3887788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0" dirty="0">
                <a:solidFill>
                  <a:schemeClr val="bg1"/>
                </a:solidFill>
                <a:latin typeface="Arial" charset="0"/>
                <a:cs typeface="Arial" charset="0"/>
              </a:rPr>
              <a:t>Pense em um número inteiro de 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10</a:t>
            </a:r>
            <a:r>
              <a:rPr lang="pt-BR" b="0" dirty="0">
                <a:solidFill>
                  <a:schemeClr val="bg1"/>
                </a:solidFill>
                <a:latin typeface="Arial" charset="0"/>
                <a:cs typeface="Arial" charset="0"/>
              </a:rPr>
              <a:t> a 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19</a:t>
            </a:r>
            <a:r>
              <a:rPr lang="pt-BR" b="0" dirty="0">
                <a:solidFill>
                  <a:schemeClr val="bg1"/>
                </a:solidFill>
                <a:latin typeface="Arial" charset="0"/>
                <a:cs typeface="Arial" charset="0"/>
              </a:rPr>
              <a:t>, mas não me diga qual é. </a:t>
            </a:r>
            <a:br>
              <a:rPr lang="pt-BR" b="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pt-BR" b="0" dirty="0">
                <a:solidFill>
                  <a:schemeClr val="bg1"/>
                </a:solidFill>
                <a:latin typeface="Arial" charset="0"/>
                <a:cs typeface="Arial" charset="0"/>
              </a:rPr>
              <a:t>Some os dois algarismos.</a:t>
            </a:r>
          </a:p>
          <a:p>
            <a:pPr algn="ctr" eaLnBrk="1" hangingPunct="1">
              <a:defRPr/>
            </a:pPr>
            <a:r>
              <a:rPr lang="pt-BR" b="0" dirty="0">
                <a:solidFill>
                  <a:schemeClr val="bg1"/>
                </a:solidFill>
                <a:latin typeface="Arial" charset="0"/>
                <a:cs typeface="Arial" charset="0"/>
              </a:rPr>
              <a:t>Agora, subtraia essa soma do número que você pensou.</a:t>
            </a:r>
          </a:p>
          <a:p>
            <a:pPr algn="ctr" eaLnBrk="1" hangingPunct="1">
              <a:defRPr/>
            </a:pPr>
            <a:r>
              <a:rPr lang="pt-BR" b="0" dirty="0">
                <a:solidFill>
                  <a:schemeClr val="bg1"/>
                </a:solidFill>
                <a:latin typeface="Arial" charset="0"/>
                <a:cs typeface="Arial" charset="0"/>
              </a:rPr>
              <a:t> Eu vou adivinhar o resultado final que você encontrou.</a:t>
            </a:r>
          </a:p>
          <a:p>
            <a:pPr algn="ctr" eaLnBrk="1" hangingPunct="1">
              <a:defRPr/>
            </a:pPr>
            <a:r>
              <a:rPr lang="pt-BR" sz="2000" b="0" dirty="0">
                <a:solidFill>
                  <a:schemeClr val="bg1"/>
                </a:solidFill>
                <a:latin typeface="Arial" charset="0"/>
                <a:cs typeface="Arial" charset="0"/>
              </a:rPr>
              <a:t>É 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9</a:t>
            </a:r>
            <a:r>
              <a:rPr lang="pt-BR" sz="2000" b="0" dirty="0">
                <a:solidFill>
                  <a:schemeClr val="bg1"/>
                </a:solidFill>
                <a:latin typeface="Arial" charset="0"/>
                <a:cs typeface="Arial" charset="0"/>
              </a:rPr>
              <a:t>! Certo?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38175" y="4724400"/>
            <a:ext cx="53641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Se você fizer essa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pequena mágica 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com um colega ou uma pessoa de sua família, vai causar surpresa!! </a:t>
            </a:r>
            <a:b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Isso porque, mesmo sem conhecer o número pensado, você acha o resultado! Mas o que parece uma mágica é, na verdade, uma aplicação da álgebra.</a:t>
            </a:r>
          </a:p>
        </p:txBody>
      </p:sp>
      <p:pic>
        <p:nvPicPr>
          <p:cNvPr id="10" name="Imagem 9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7092280" y="3717032"/>
            <a:ext cx="936104" cy="702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730" name="CaixaDeTexto 11"/>
          <p:cNvSpPr txBox="1">
            <a:spLocks noChangeArrowheads="1"/>
          </p:cNvSpPr>
          <p:nvPr/>
        </p:nvSpPr>
        <p:spPr bwMode="auto">
          <a:xfrm>
            <a:off x="6564313" y="4365625"/>
            <a:ext cx="1439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400" i="1">
                <a:solidFill>
                  <a:schemeClr val="tx1"/>
                </a:solidFill>
              </a:rPr>
              <a:t>Clique e veja o que acontece.</a:t>
            </a:r>
          </a:p>
        </p:txBody>
      </p:sp>
      <p:pic>
        <p:nvPicPr>
          <p:cNvPr id="30731" name="Image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4962525"/>
            <a:ext cx="191452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4213" y="1484313"/>
            <a:ext cx="7920037" cy="7778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1749" name="Título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365125"/>
          </a:xfrm>
        </p:spPr>
        <p:txBody>
          <a:bodyPr anchor="t"/>
          <a:lstStyle/>
          <a:p>
            <a:r>
              <a:rPr lang="pt-BR" smtClean="0">
                <a:ln>
                  <a:noFill/>
                </a:ln>
                <a:solidFill>
                  <a:schemeClr val="tx1"/>
                </a:solidFill>
              </a:rPr>
              <a:t>Atividade 18: Educossíntese</a:t>
            </a:r>
          </a:p>
        </p:txBody>
      </p:sp>
      <p:sp>
        <p:nvSpPr>
          <p:cNvPr id="62467" name="Espaço Reservado para Conteúdo 2"/>
          <p:cNvSpPr>
            <a:spLocks noGrp="1"/>
          </p:cNvSpPr>
          <p:nvPr>
            <p:ph idx="1"/>
          </p:nvPr>
        </p:nvSpPr>
        <p:spPr>
          <a:xfrm>
            <a:off x="1547813" y="1511300"/>
            <a:ext cx="6911975" cy="820738"/>
          </a:xfrm>
          <a:extLst/>
        </p:spPr>
        <p:txBody>
          <a:bodyPr rtlCol="0" anchor="t">
            <a:normAutofit lnSpcReduction="10000"/>
          </a:bodyPr>
          <a:lstStyle/>
          <a:p>
            <a:pPr algn="r" fontAlgn="auto">
              <a:buFont typeface="Arial"/>
              <a:buNone/>
              <a:defRPr/>
            </a:pPr>
            <a:r>
              <a:rPr lang="pt-BR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Veja se você citou em seu resumo ao menos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5</a:t>
            </a:r>
            <a:r>
              <a:rPr lang="pt-BR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dos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10 </a:t>
            </a:r>
            <a:r>
              <a:rPr lang="pt-BR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pontos apresentados abaixo. Se existirem alguns pontos diferentes, discuta com os seus colegas e verifique também as anotações deles.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39750" y="2262188"/>
            <a:ext cx="4103688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Tx/>
              <a:buBlip>
                <a:blip r:embed="rId2"/>
              </a:buBlip>
              <a:defRPr/>
            </a:pP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nas </a:t>
            </a:r>
            <a:r>
              <a:rPr lang="pt-B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expressões algébricas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, utilizamos letras para representar números;</a:t>
            </a:r>
          </a:p>
          <a:p>
            <a:pPr marL="285750" indent="-285750" eaLnBrk="1" hangingPunct="1">
              <a:buFontTx/>
              <a:buBlip>
                <a:blip r:embed="rId2"/>
              </a:buBlip>
              <a:defRPr/>
            </a:pP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observamos que, atribuindo valores às variáveis, podemos calcular o </a:t>
            </a:r>
            <a:r>
              <a:rPr lang="pt-B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valor numérico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 de uma expressão algébrica;</a:t>
            </a:r>
          </a:p>
          <a:p>
            <a:pPr marL="285750" indent="-285750" eaLnBrk="1" hangingPunct="1">
              <a:buFontTx/>
              <a:buBlip>
                <a:blip r:embed="rId2"/>
              </a:buBlip>
              <a:defRPr/>
            </a:pP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que </a:t>
            </a:r>
            <a:r>
              <a:rPr lang="pt-B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monômio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 é toda expressão algébrica formada por um único termo;</a:t>
            </a:r>
          </a:p>
          <a:p>
            <a:pPr marL="285750" indent="-285750" eaLnBrk="1" hangingPunct="1">
              <a:buFontTx/>
              <a:buBlip>
                <a:blip r:embed="rId2"/>
              </a:buBlip>
              <a:defRPr/>
            </a:pP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que no </a:t>
            </a:r>
            <a:r>
              <a:rPr lang="pt-B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monômio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 podemos identificar o coeficiente numérico e a parte literal;</a:t>
            </a:r>
          </a:p>
          <a:p>
            <a:pPr marL="285750" indent="-285750" eaLnBrk="1" hangingPunct="1">
              <a:buFontTx/>
              <a:buBlip>
                <a:blip r:embed="rId2"/>
              </a:buBlip>
              <a:defRPr/>
            </a:pP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que </a:t>
            </a:r>
            <a:r>
              <a:rPr lang="pt-B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monômios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 denominados semelhantes são aqueles que apresentam a mesma parte literal;</a:t>
            </a:r>
          </a:p>
          <a:p>
            <a:pPr marL="285750" indent="-285750" eaLnBrk="1" hangingPunct="1">
              <a:buFontTx/>
              <a:buBlip>
                <a:blip r:embed="rId2"/>
              </a:buBlip>
              <a:defRPr/>
            </a:pP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que </a:t>
            </a:r>
            <a:r>
              <a:rPr lang="pt-B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polinômios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 é uma adição algébrica de monômios e que esses são denominados termos do polinômio;</a:t>
            </a:r>
          </a:p>
          <a:p>
            <a:pPr marL="285750" indent="-285750" eaLnBrk="1" hangingPunct="1">
              <a:buFontTx/>
              <a:buBlip>
                <a:blip r:embed="rId2"/>
              </a:buBlip>
              <a:defRPr/>
            </a:pP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que efetuamos a </a:t>
            </a:r>
            <a:r>
              <a:rPr lang="pt-B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adição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 e a </a:t>
            </a:r>
            <a:r>
              <a:rPr lang="pt-B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subtração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 de polinômios agrupando monômios semelhantes;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716463" y="2262188"/>
            <a:ext cx="3816350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Tx/>
              <a:buBlip>
                <a:blip r:embed="rId2"/>
              </a:buBlip>
              <a:defRPr/>
            </a:pP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que 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na </a:t>
            </a:r>
            <a:r>
              <a:rPr lang="pt-B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multiplicação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 entre dois monômios utilizamos uma propriedade da potenciação e entre um monômio e um polinômio ou entre dois polinômios utilizamos a propriedade distributiva;</a:t>
            </a:r>
          </a:p>
          <a:p>
            <a:pPr marL="285750" indent="-285750" eaLnBrk="1" hangingPunct="1">
              <a:buFontTx/>
              <a:buBlip>
                <a:blip r:embed="rId2"/>
              </a:buBlip>
              <a:defRPr/>
            </a:pP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na </a:t>
            </a:r>
            <a:r>
              <a:rPr lang="pt-B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divisão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 entre monômios, efetuamos a operação entre os coeficientes e entre as partes literais, no caso da divisão de um polinômio com um monômio a operação é feita em cada termo do polinômio e ainda, que a divisão entre polinômios é semelhante àquela feita com números naturais.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684749" y="1427040"/>
            <a:ext cx="892468" cy="8924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/>
          <a:srcRect l="17829" t="9312" r="17600" b="5613"/>
          <a:stretch/>
        </p:blipFill>
        <p:spPr>
          <a:xfrm rot="20407700">
            <a:off x="5632450" y="4675188"/>
            <a:ext cx="1081088" cy="10699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1507" name="Título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365125"/>
          </a:xfrm>
        </p:spPr>
        <p:txBody>
          <a:bodyPr anchor="t"/>
          <a:lstStyle/>
          <a:p>
            <a:r>
              <a:rPr lang="pt-BR" smtClean="0">
                <a:ln>
                  <a:noFill/>
                </a:ln>
                <a:solidFill>
                  <a:schemeClr val="tx1"/>
                </a:solidFill>
              </a:rPr>
              <a:t>Atividade 2: Apresentação inicial</a:t>
            </a:r>
          </a:p>
        </p:txBody>
      </p:sp>
      <p:sp>
        <p:nvSpPr>
          <p:cNvPr id="2" name="Espaço Reservado para Conteúdo 2"/>
          <p:cNvSpPr>
            <a:spLocks noGrp="1"/>
          </p:cNvSpPr>
          <p:nvPr>
            <p:ph idx="1"/>
          </p:nvPr>
        </p:nvSpPr>
        <p:spPr>
          <a:xfrm>
            <a:off x="611188" y="1600200"/>
            <a:ext cx="7921625" cy="388938"/>
          </a:xfrm>
          <a:extLst/>
        </p:spPr>
        <p:txBody>
          <a:bodyPr rtlCol="0" anchor="t"/>
          <a:lstStyle/>
          <a:p>
            <a:pPr fontAlgn="auto">
              <a:buFont typeface="Arial"/>
              <a:buNone/>
              <a:defRPr/>
            </a:pP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Nesta aula você vai aprender sobre </a:t>
            </a:r>
            <a:r>
              <a:rPr lang="pt-BR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Operações com 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</a:t>
            </a:r>
            <a:r>
              <a:rPr lang="pt-BR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xpressões Algébricas</a:t>
            </a:r>
          </a:p>
        </p:txBody>
      </p:sp>
      <p:sp>
        <p:nvSpPr>
          <p:cNvPr id="21509" name="CaixaDeTexto 1"/>
          <p:cNvSpPr txBox="1">
            <a:spLocks noChangeArrowheads="1"/>
          </p:cNvSpPr>
          <p:nvPr/>
        </p:nvSpPr>
        <p:spPr bwMode="auto">
          <a:xfrm>
            <a:off x="1366838" y="2506663"/>
            <a:ext cx="61579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b="0">
                <a:solidFill>
                  <a:schemeClr val="tx1"/>
                </a:solidFill>
              </a:rPr>
              <a:t>Ao final da aula você estará pronto para:</a:t>
            </a:r>
          </a:p>
          <a:p>
            <a:pPr eaLnBrk="1" hangingPunct="1"/>
            <a:r>
              <a:rPr lang="pt-BR" b="0">
                <a:solidFill>
                  <a:schemeClr val="tx1"/>
                </a:solidFill>
              </a:rPr>
              <a:t>	Calcular o valor numérico das expressões algébricas;</a:t>
            </a:r>
          </a:p>
          <a:p>
            <a:pPr eaLnBrk="1" hangingPunct="1"/>
            <a:r>
              <a:rPr lang="pt-BR" b="0">
                <a:solidFill>
                  <a:schemeClr val="tx1"/>
                </a:solidFill>
              </a:rPr>
              <a:t>	Classificar monômios e polinômios;</a:t>
            </a:r>
          </a:p>
          <a:p>
            <a:pPr eaLnBrk="1" hangingPunct="1"/>
            <a:r>
              <a:rPr lang="pt-BR" b="0">
                <a:solidFill>
                  <a:schemeClr val="tx1"/>
                </a:solidFill>
              </a:rPr>
              <a:t>	Operar com monômios e polinômios;</a:t>
            </a:r>
          </a:p>
          <a:p>
            <a:pPr eaLnBrk="1" hangingPunct="1"/>
            <a:r>
              <a:rPr lang="pt-BR" b="0">
                <a:solidFill>
                  <a:schemeClr val="tx1"/>
                </a:solidFill>
              </a:rPr>
              <a:t>	Efetuar operações com expressões algébricas</a:t>
            </a:r>
          </a:p>
        </p:txBody>
      </p:sp>
      <p:sp>
        <p:nvSpPr>
          <p:cNvPr id="3" name="Divisa 2"/>
          <p:cNvSpPr/>
          <p:nvPr/>
        </p:nvSpPr>
        <p:spPr>
          <a:xfrm>
            <a:off x="2051720" y="2867452"/>
            <a:ext cx="263650" cy="144016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Divisa 7"/>
          <p:cNvSpPr/>
          <p:nvPr/>
        </p:nvSpPr>
        <p:spPr>
          <a:xfrm>
            <a:off x="2051720" y="3096052"/>
            <a:ext cx="263650" cy="144016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Divisa 8"/>
          <p:cNvSpPr/>
          <p:nvPr/>
        </p:nvSpPr>
        <p:spPr>
          <a:xfrm>
            <a:off x="2051720" y="3342933"/>
            <a:ext cx="263650" cy="144016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Divisa 9"/>
          <p:cNvSpPr/>
          <p:nvPr/>
        </p:nvSpPr>
        <p:spPr>
          <a:xfrm>
            <a:off x="2051720" y="3578007"/>
            <a:ext cx="263650" cy="144016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042988" y="2276475"/>
            <a:ext cx="6624637" cy="1800225"/>
          </a:xfrm>
          <a:prstGeom prst="roundRect">
            <a:avLst/>
          </a:prstGeom>
          <a:noFill/>
          <a:ln w="28575">
            <a:prstDash val="dashDot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b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116013" y="2349500"/>
            <a:ext cx="6624637" cy="1800225"/>
          </a:xfrm>
          <a:prstGeom prst="roundRect">
            <a:avLst/>
          </a:prstGeom>
          <a:noFill/>
          <a:ln w="38100"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6156176" y="4653136"/>
            <a:ext cx="1944216" cy="1944216"/>
          </a:xfrm>
          <a:prstGeom prst="rect">
            <a:avLst/>
          </a:prstGeom>
        </p:spPr>
      </p:pic>
      <p:sp>
        <p:nvSpPr>
          <p:cNvPr id="21525" name="CaixaDeTexto 18"/>
          <p:cNvSpPr txBox="1">
            <a:spLocks noChangeArrowheads="1"/>
          </p:cNvSpPr>
          <p:nvPr/>
        </p:nvSpPr>
        <p:spPr bwMode="auto">
          <a:xfrm>
            <a:off x="1042988" y="5405438"/>
            <a:ext cx="45005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b="0">
                <a:solidFill>
                  <a:schemeClr val="tx1"/>
                </a:solidFill>
              </a:rPr>
              <a:t>Para iniciarmos o estudo desse tema é necessário lembrar que a matemática, muitas vezes, faz uso de letras no lugar de números.</a:t>
            </a:r>
          </a:p>
          <a:p>
            <a:pPr algn="r" eaLnBrk="1" hangingPunct="1"/>
            <a:r>
              <a:rPr lang="pt-BR" i="1">
                <a:solidFill>
                  <a:schemeClr val="tx1"/>
                </a:solidFill>
              </a:rPr>
              <a:t>Clique no ícone para ver alguns exemplos.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com Único Canto Aparado 2"/>
          <p:cNvSpPr/>
          <p:nvPr/>
        </p:nvSpPr>
        <p:spPr>
          <a:xfrm>
            <a:off x="1957388" y="2492375"/>
            <a:ext cx="6215062" cy="1728788"/>
          </a:xfrm>
          <a:prstGeom prst="snip1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22533" name="Título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365125"/>
          </a:xfrm>
        </p:spPr>
        <p:txBody>
          <a:bodyPr anchor="t"/>
          <a:lstStyle/>
          <a:p>
            <a:r>
              <a:rPr lang="pt-BR" smtClean="0">
                <a:ln>
                  <a:noFill/>
                </a:ln>
                <a:solidFill>
                  <a:schemeClr val="tx1"/>
                </a:solidFill>
              </a:rPr>
              <a:t>Atividade 3: Pergunta-desafio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116013" y="5988050"/>
            <a:ext cx="741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pt-BR" b="0" i="1">
                <a:solidFill>
                  <a:schemeClr val="tx1"/>
                </a:solidFill>
              </a:rPr>
              <a:t>Está difícil solucionar o desafio? 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pt-BR" b="0" i="1">
                <a:solidFill>
                  <a:schemeClr val="tx1"/>
                </a:solidFill>
              </a:rPr>
              <a:t>Fique tranquilo, ao final desta aula, você estará apto a responder esta questão!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11188" y="1557338"/>
            <a:ext cx="79216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b="0">
                <a:solidFill>
                  <a:schemeClr val="tx1"/>
                </a:solidFill>
              </a:rPr>
              <a:t>Está lançado o desafio! </a:t>
            </a:r>
          </a:p>
          <a:p>
            <a:pPr eaLnBrk="1" hangingPunct="1"/>
            <a:r>
              <a:rPr lang="pt-BR" b="0">
                <a:solidFill>
                  <a:schemeClr val="tx1"/>
                </a:solidFill>
              </a:rPr>
              <a:t>Observe a imagem abaixo, leia atentamente as informações e tente descobrir a solução desse desafio.</a:t>
            </a:r>
          </a:p>
          <a:p>
            <a:pPr eaLnBrk="1" hangingPunct="1"/>
            <a:endParaRPr lang="pt-BR" b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pt-BR">
              <a:solidFill>
                <a:srgbClr val="FF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2492375"/>
            <a:ext cx="1935163" cy="2298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3230563" y="2605088"/>
            <a:ext cx="453707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0" dirty="0">
                <a:solidFill>
                  <a:schemeClr val="bg1"/>
                </a:solidFill>
                <a:latin typeface="Arial" charset="0"/>
                <a:cs typeface="Arial" charset="0"/>
              </a:rPr>
              <a:t>As companhias distribuidoras de energia elétrica costumam informar a seus consumidores que o gasto de energia mensal de um aparelho elétrico pode ser calculado pela fórmula:  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 =  </a:t>
            </a:r>
            <a:r>
              <a:rPr lang="pt-BR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 . H . D</a:t>
            </a:r>
          </a:p>
          <a:p>
            <a:pPr eaLnBrk="1" hangingPunct="1">
              <a:defRPr/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             1000</a:t>
            </a:r>
          </a:p>
        </p:txBody>
      </p:sp>
      <p:sp>
        <p:nvSpPr>
          <p:cNvPr id="22538" name="CaixaDeTexto 4"/>
          <p:cNvSpPr txBox="1">
            <a:spLocks noChangeArrowheads="1"/>
          </p:cNvSpPr>
          <p:nvPr/>
        </p:nvSpPr>
        <p:spPr bwMode="auto">
          <a:xfrm>
            <a:off x="676275" y="5157788"/>
            <a:ext cx="7378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b="0">
                <a:solidFill>
                  <a:srgbClr val="336600"/>
                </a:solidFill>
              </a:rPr>
              <a:t>Imagine um chuveiro com potência de </a:t>
            </a:r>
            <a:r>
              <a:rPr lang="pt-BR">
                <a:solidFill>
                  <a:srgbClr val="336600"/>
                </a:solidFill>
              </a:rPr>
              <a:t>3.800 W</a:t>
            </a:r>
            <a:r>
              <a:rPr lang="pt-BR" b="0">
                <a:solidFill>
                  <a:srgbClr val="336600"/>
                </a:solidFill>
              </a:rPr>
              <a:t> (valor bastante comum em chuveiros), que fique ligado </a:t>
            </a:r>
            <a:r>
              <a:rPr lang="pt-BR">
                <a:solidFill>
                  <a:srgbClr val="336600"/>
                </a:solidFill>
              </a:rPr>
              <a:t>0,5 h</a:t>
            </a:r>
            <a:r>
              <a:rPr lang="pt-BR" b="0">
                <a:solidFill>
                  <a:srgbClr val="336600"/>
                </a:solidFill>
              </a:rPr>
              <a:t> por dia (3 banhos diários), </a:t>
            </a:r>
            <a:r>
              <a:rPr lang="pt-BR">
                <a:solidFill>
                  <a:srgbClr val="336600"/>
                </a:solidFill>
              </a:rPr>
              <a:t>30</a:t>
            </a:r>
            <a:r>
              <a:rPr lang="pt-BR" b="0">
                <a:solidFill>
                  <a:srgbClr val="336600"/>
                </a:solidFill>
              </a:rPr>
              <a:t> dias por mês. Quanto esse chuveiro consome em </a:t>
            </a:r>
            <a:r>
              <a:rPr lang="pt-BR">
                <a:solidFill>
                  <a:srgbClr val="336600"/>
                </a:solidFill>
              </a:rPr>
              <a:t>1</a:t>
            </a:r>
            <a:r>
              <a:rPr lang="pt-BR" b="0">
                <a:solidFill>
                  <a:srgbClr val="336600"/>
                </a:solidFill>
              </a:rPr>
              <a:t> mês?</a:t>
            </a:r>
          </a:p>
        </p:txBody>
      </p:sp>
      <p:sp>
        <p:nvSpPr>
          <p:cNvPr id="22539" name="CaixaDeTexto 5"/>
          <p:cNvSpPr txBox="1">
            <a:spLocks noChangeArrowheads="1"/>
          </p:cNvSpPr>
          <p:nvPr/>
        </p:nvSpPr>
        <p:spPr bwMode="auto">
          <a:xfrm>
            <a:off x="4427538" y="4221163"/>
            <a:ext cx="37449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sz="1200" i="1">
                <a:solidFill>
                  <a:schemeClr val="tx1"/>
                </a:solidFill>
              </a:rPr>
              <a:t>G</a:t>
            </a:r>
            <a:r>
              <a:rPr lang="pt-BR" sz="1200" b="0" i="1">
                <a:solidFill>
                  <a:schemeClr val="tx1"/>
                </a:solidFill>
              </a:rPr>
              <a:t> – gasto em quilowatts-hora (kWh)</a:t>
            </a:r>
          </a:p>
          <a:p>
            <a:pPr algn="r" eaLnBrk="1" hangingPunct="1"/>
            <a:r>
              <a:rPr lang="pt-BR" sz="1200" i="1">
                <a:solidFill>
                  <a:schemeClr val="tx1"/>
                </a:solidFill>
              </a:rPr>
              <a:t>P</a:t>
            </a:r>
            <a:r>
              <a:rPr lang="pt-BR" sz="1200" b="0" i="1">
                <a:solidFill>
                  <a:schemeClr val="tx1"/>
                </a:solidFill>
              </a:rPr>
              <a:t> – potência do aparelho em watts (W)</a:t>
            </a:r>
          </a:p>
          <a:p>
            <a:pPr algn="r" eaLnBrk="1" hangingPunct="1"/>
            <a:r>
              <a:rPr lang="pt-BR" sz="1200" i="1">
                <a:solidFill>
                  <a:schemeClr val="tx1"/>
                </a:solidFill>
              </a:rPr>
              <a:t>H</a:t>
            </a:r>
            <a:r>
              <a:rPr lang="pt-BR" sz="1200" b="0" i="1">
                <a:solidFill>
                  <a:schemeClr val="tx1"/>
                </a:solidFill>
              </a:rPr>
              <a:t> – nº de horas que o aparelho funciona a cada dia</a:t>
            </a:r>
          </a:p>
          <a:p>
            <a:pPr algn="r" eaLnBrk="1" hangingPunct="1"/>
            <a:r>
              <a:rPr lang="pt-BR" sz="1200" i="1">
                <a:solidFill>
                  <a:schemeClr val="tx1"/>
                </a:solidFill>
              </a:rPr>
              <a:t>D</a:t>
            </a:r>
            <a:r>
              <a:rPr lang="pt-BR" sz="1200" b="0" i="1">
                <a:solidFill>
                  <a:schemeClr val="tx1"/>
                </a:solidFill>
              </a:rPr>
              <a:t> – nº de dias que o parelho funciona a cada mês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/>
          </a:blip>
          <a:stretch>
            <a:fillRect/>
          </a:stretch>
        </p:blipFill>
        <p:spPr>
          <a:xfrm>
            <a:off x="0" y="1052736"/>
            <a:ext cx="4286721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ângulo de cantos arredondados 7"/>
          <p:cNvSpPr/>
          <p:nvPr/>
        </p:nvSpPr>
        <p:spPr>
          <a:xfrm>
            <a:off x="1042988" y="1773238"/>
            <a:ext cx="7345362" cy="2082800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b="8291"/>
          <a:stretch/>
        </p:blipFill>
        <p:spPr>
          <a:xfrm rot="211987">
            <a:off x="6397625" y="3279775"/>
            <a:ext cx="2228850" cy="2070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557" name="Título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365125"/>
          </a:xfrm>
        </p:spPr>
        <p:txBody>
          <a:bodyPr anchor="t"/>
          <a:lstStyle/>
          <a:p>
            <a:r>
              <a:rPr lang="pt-BR" smtClean="0">
                <a:ln>
                  <a:noFill/>
                </a:ln>
                <a:solidFill>
                  <a:schemeClr val="tx1"/>
                </a:solidFill>
              </a:rPr>
              <a:t>Atividade 4: Por que isso é importante?</a:t>
            </a:r>
          </a:p>
        </p:txBody>
      </p:sp>
      <p:sp>
        <p:nvSpPr>
          <p:cNvPr id="12291" name="Espaço Reservado para Conteúdo 2"/>
          <p:cNvSpPr>
            <a:spLocks noGrp="1"/>
          </p:cNvSpPr>
          <p:nvPr>
            <p:ph idx="1"/>
          </p:nvPr>
        </p:nvSpPr>
        <p:spPr>
          <a:xfrm>
            <a:off x="5541963" y="5516563"/>
            <a:ext cx="3146425" cy="979487"/>
          </a:xfrm>
          <a:extLst/>
        </p:spPr>
        <p:txBody>
          <a:bodyPr rtlCol="0" anchor="t">
            <a:normAutofit fontScale="92500"/>
          </a:bodyPr>
          <a:lstStyle/>
          <a:p>
            <a:pPr algn="r" fontAlgn="auto">
              <a:buFont typeface="Arial"/>
              <a:buNone/>
              <a:defRPr/>
            </a:pP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Por isso nesta aula você conhecerá mais sobre </a:t>
            </a:r>
            <a:r>
              <a:rPr lang="pt-B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Operações com Expressões Algébricas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.</a:t>
            </a:r>
          </a:p>
          <a:p>
            <a:pPr algn="r" fontAlgn="auto">
              <a:buFont typeface="Arial"/>
              <a:buNone/>
              <a:defRPr/>
            </a:pPr>
            <a:endParaRPr lang="pt-BR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  <a:p>
            <a:pPr algn="r" fontAlgn="auto">
              <a:buFont typeface="Arial"/>
              <a:buNone/>
              <a:defRPr/>
            </a:pPr>
            <a:endParaRPr lang="pt-BR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  <a:p>
            <a:pPr algn="r" fontAlgn="auto">
              <a:buFont typeface="Arial"/>
              <a:buNone/>
              <a:defRPr/>
            </a:pPr>
            <a:endParaRPr lang="pt-BR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  <a:p>
            <a:pPr algn="r" fontAlgn="auto">
              <a:buFont typeface="Arial"/>
              <a:buNone/>
              <a:defRPr/>
            </a:pPr>
            <a:endParaRPr lang="pt-BR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028825" y="1890713"/>
            <a:ext cx="63373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PT" b="0" dirty="0">
                <a:solidFill>
                  <a:schemeClr val="tx1"/>
                </a:solidFill>
                <a:latin typeface="Arial" charset="0"/>
                <a:cs typeface="Arial" charset="0"/>
              </a:rPr>
              <a:t>Na Pecuária, às vezes, um criador precisa dar remédio a seu gado e a dosagem depende da massa do animal. No entanto, em certas áreas isoladas não existem recursos necessários. Como fazer a pesagem do gado?  Ajudando criadores de gado de seu país, Moçambique, </a:t>
            </a:r>
            <a:r>
              <a:rPr lang="pt-P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Paulus Gerdes</a:t>
            </a:r>
            <a:r>
              <a:rPr lang="pt-PT" b="0" dirty="0">
                <a:solidFill>
                  <a:schemeClr val="tx1"/>
                </a:solidFill>
                <a:latin typeface="Arial" charset="0"/>
                <a:cs typeface="Arial" charset="0"/>
              </a:rPr>
              <a:t>, etnomatemático que estuda as propriedades matemáticas da arte tradicional africana, apresentou uma fórmula para se obter a massa aproximada do gado. </a:t>
            </a:r>
            <a:endParaRPr lang="pt-BR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750" y="5732463"/>
            <a:ext cx="54006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0" dirty="0">
                <a:solidFill>
                  <a:srgbClr val="990000"/>
                </a:solidFill>
                <a:latin typeface="Arial" charset="0"/>
                <a:cs typeface="Arial" charset="0"/>
              </a:rPr>
              <a:t>As </a:t>
            </a:r>
            <a:r>
              <a:rPr lang="pt-BR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expressões algébricas </a:t>
            </a:r>
            <a:r>
              <a:rPr lang="pt-BR" b="0" dirty="0">
                <a:solidFill>
                  <a:srgbClr val="990000"/>
                </a:solidFill>
                <a:latin typeface="Arial" charset="0"/>
                <a:cs typeface="Arial" charset="0"/>
              </a:rPr>
              <a:t>indicam operações e raciocínios que são necessários para obter um fórmula ou para escrever a equação que resolve um problema.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11560" y="1941632"/>
            <a:ext cx="1337785" cy="161109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CaixaDeTexto 8"/>
          <p:cNvSpPr txBox="1"/>
          <p:nvPr/>
        </p:nvSpPr>
        <p:spPr>
          <a:xfrm>
            <a:off x="3059362" y="4490536"/>
            <a:ext cx="201622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pt-BR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M = </a:t>
            </a:r>
            <a:r>
              <a:rPr lang="pt-BR" sz="3600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ab²</a:t>
            </a:r>
          </a:p>
          <a:p>
            <a:pPr eaLnBrk="1" hangingPunct="1">
              <a:defRPr/>
            </a:pPr>
            <a:r>
              <a:rPr lang="pt-BR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      4</a:t>
            </a:r>
            <a:r>
              <a:rPr lang="el-GR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π</a:t>
            </a:r>
            <a:endParaRPr lang="pt-BR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2" name="Conector angulado 11"/>
          <p:cNvCxnSpPr/>
          <p:nvPr/>
        </p:nvCxnSpPr>
        <p:spPr>
          <a:xfrm rot="10800000" flipV="1">
            <a:off x="2613025" y="4857750"/>
            <a:ext cx="492125" cy="3206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564" name="CaixaDeTexto 12"/>
          <p:cNvSpPr txBox="1">
            <a:spLocks noChangeArrowheads="1"/>
          </p:cNvSpPr>
          <p:nvPr/>
        </p:nvSpPr>
        <p:spPr bwMode="auto">
          <a:xfrm>
            <a:off x="1143000" y="4827588"/>
            <a:ext cx="1511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sz="1200" b="0">
                <a:solidFill>
                  <a:schemeClr val="tx1"/>
                </a:solidFill>
              </a:rPr>
              <a:t>Massa aproximada em quilogramas</a:t>
            </a:r>
          </a:p>
        </p:txBody>
      </p:sp>
      <p:cxnSp>
        <p:nvCxnSpPr>
          <p:cNvPr id="17" name="Conector de seta reta 16"/>
          <p:cNvCxnSpPr/>
          <p:nvPr/>
        </p:nvCxnSpPr>
        <p:spPr>
          <a:xfrm flipH="1" flipV="1">
            <a:off x="3679825" y="4343400"/>
            <a:ext cx="390525" cy="449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566" name="CaixaDeTexto 20"/>
          <p:cNvSpPr txBox="1">
            <a:spLocks noChangeArrowheads="1"/>
          </p:cNvSpPr>
          <p:nvPr/>
        </p:nvSpPr>
        <p:spPr bwMode="auto">
          <a:xfrm>
            <a:off x="2411413" y="4005263"/>
            <a:ext cx="1846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200" b="0">
                <a:solidFill>
                  <a:schemeClr val="tx1"/>
                </a:solidFill>
              </a:rPr>
              <a:t>comprimento do tronco em decímetros</a:t>
            </a:r>
          </a:p>
        </p:txBody>
      </p:sp>
      <p:cxnSp>
        <p:nvCxnSpPr>
          <p:cNvPr id="26" name="Conector de seta reta 25"/>
          <p:cNvCxnSpPr/>
          <p:nvPr/>
        </p:nvCxnSpPr>
        <p:spPr>
          <a:xfrm flipV="1">
            <a:off x="4498975" y="4322763"/>
            <a:ext cx="319088" cy="371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568" name="CaixaDeTexto 27"/>
          <p:cNvSpPr txBox="1">
            <a:spLocks noChangeArrowheads="1"/>
          </p:cNvSpPr>
          <p:nvPr/>
        </p:nvSpPr>
        <p:spPr bwMode="auto">
          <a:xfrm>
            <a:off x="4141788" y="4005263"/>
            <a:ext cx="1943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sz="1200" b="0">
                <a:solidFill>
                  <a:schemeClr val="tx1"/>
                </a:solidFill>
              </a:rPr>
              <a:t>comprimento da cintura em decímetros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365125"/>
          </a:xfrm>
        </p:spPr>
        <p:txBody>
          <a:bodyPr anchor="t"/>
          <a:lstStyle/>
          <a:p>
            <a:r>
              <a:rPr lang="pt-BR" smtClean="0">
                <a:ln>
                  <a:noFill/>
                </a:ln>
                <a:solidFill>
                  <a:schemeClr val="tx1"/>
                </a:solidFill>
              </a:rPr>
              <a:t>Atividade 7: Expressões algébricas  – Valor Numérico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55638" y="1628775"/>
            <a:ext cx="78771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Você notou na atividade anterior que podemos usar </a:t>
            </a:r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letras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 para generalizar fatos que valem para todos os números de certo conjunto? </a:t>
            </a:r>
          </a:p>
          <a:p>
            <a:pPr eaLnBrk="1" hangingPunct="1">
              <a:defRPr/>
            </a:pP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Nesse caso as letras são chamadas de </a:t>
            </a:r>
            <a:r>
              <a:rPr lang="pt-BR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variáveis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0" y="4327215"/>
            <a:ext cx="2497486" cy="2530785"/>
          </a:xfrm>
          <a:prstGeom prst="rect">
            <a:avLst/>
          </a:prstGeom>
        </p:spPr>
      </p:pic>
      <p:sp>
        <p:nvSpPr>
          <p:cNvPr id="11" name="Canto dobrado 10"/>
          <p:cNvSpPr/>
          <p:nvPr/>
        </p:nvSpPr>
        <p:spPr>
          <a:xfrm rot="347759">
            <a:off x="4576763" y="2763838"/>
            <a:ext cx="4105275" cy="295275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 rot="347759">
            <a:off x="4743450" y="2922588"/>
            <a:ext cx="375920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0" dirty="0">
                <a:solidFill>
                  <a:schemeClr val="bg1"/>
                </a:solidFill>
                <a:latin typeface="Arial" charset="0"/>
                <a:cs typeface="Arial" charset="0"/>
              </a:rPr>
              <a:t>Um certo município, os comerciantes pagam um imposto anual à prefeitura, que é igual a 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1%</a:t>
            </a:r>
            <a:r>
              <a:rPr lang="pt-BR" b="0" dirty="0">
                <a:solidFill>
                  <a:schemeClr val="bg1"/>
                </a:solidFill>
                <a:latin typeface="Arial" charset="0"/>
                <a:cs typeface="Arial" charset="0"/>
              </a:rPr>
              <a:t> do faturamento da loja em 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</a:t>
            </a:r>
            <a:r>
              <a:rPr lang="pt-BR" b="0" dirty="0">
                <a:solidFill>
                  <a:schemeClr val="bg1"/>
                </a:solidFill>
                <a:latin typeface="Arial" charset="0"/>
                <a:cs typeface="Arial" charset="0"/>
              </a:rPr>
              <a:t> ano, somando com um valor fixo de 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R$ 35,00</a:t>
            </a:r>
            <a:r>
              <a:rPr lang="pt-BR" b="0" dirty="0">
                <a:solidFill>
                  <a:schemeClr val="bg1"/>
                </a:solidFill>
                <a:latin typeface="Arial" charset="0"/>
                <a:cs typeface="Arial" charset="0"/>
              </a:rPr>
              <a:t>. Assim, se 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b="0" dirty="0">
                <a:solidFill>
                  <a:schemeClr val="bg1"/>
                </a:solidFill>
                <a:latin typeface="Arial" charset="0"/>
                <a:cs typeface="Arial" charset="0"/>
              </a:rPr>
              <a:t> é o imposto e 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b="0" dirty="0">
                <a:solidFill>
                  <a:schemeClr val="bg1"/>
                </a:solidFill>
                <a:latin typeface="Arial" charset="0"/>
                <a:cs typeface="Arial" charset="0"/>
              </a:rPr>
              <a:t> o faturamento, temos a fórmula 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= 0,01f + 35</a:t>
            </a:r>
            <a:r>
              <a:rPr lang="pt-BR" b="0" dirty="0">
                <a:solidFill>
                  <a:schemeClr val="bg1"/>
                </a:solidFill>
                <a:latin typeface="Arial" charset="0"/>
                <a:cs typeface="Arial" charset="0"/>
              </a:rPr>
              <a:t>. </a:t>
            </a:r>
          </a:p>
          <a:p>
            <a:pPr eaLnBrk="1" hangingPunct="1">
              <a:defRPr/>
            </a:pPr>
            <a:r>
              <a:rPr lang="pt-BR" b="0" dirty="0">
                <a:solidFill>
                  <a:schemeClr val="bg1"/>
                </a:solidFill>
                <a:latin typeface="Arial" charset="0"/>
                <a:cs typeface="Arial" charset="0"/>
              </a:rPr>
              <a:t>Descubra qual foi o 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valor</a:t>
            </a:r>
            <a:r>
              <a:rPr lang="pt-BR" b="0" dirty="0">
                <a:solidFill>
                  <a:schemeClr val="bg1"/>
                </a:solidFill>
                <a:latin typeface="Arial" charset="0"/>
                <a:cs typeface="Arial" charset="0"/>
              </a:rPr>
              <a:t> do imposto pago por uma loja cujo faturamento foi de R$ 89.000,00.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162050" y="3357563"/>
            <a:ext cx="3240088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Substituindo as </a:t>
            </a:r>
            <a:r>
              <a:rPr lang="pt-BR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variáveis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 de uma expressão algébrica por números e efetuando os cálculos indicados, obtemos o </a:t>
            </a:r>
            <a:r>
              <a:rPr lang="pt-BR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valor numérico 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da expressão.</a:t>
            </a:r>
          </a:p>
        </p:txBody>
      </p:sp>
      <p:sp>
        <p:nvSpPr>
          <p:cNvPr id="16" name="Pentágono 15"/>
          <p:cNvSpPr/>
          <p:nvPr/>
        </p:nvSpPr>
        <p:spPr>
          <a:xfrm>
            <a:off x="2154238" y="2579688"/>
            <a:ext cx="2163762" cy="490537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Veja a situação:</a:t>
            </a:r>
          </a:p>
        </p:txBody>
      </p:sp>
      <p:sp>
        <p:nvSpPr>
          <p:cNvPr id="6" name="Texto explicativo retangular com cantos arredondados 5"/>
          <p:cNvSpPr/>
          <p:nvPr/>
        </p:nvSpPr>
        <p:spPr>
          <a:xfrm>
            <a:off x="2268538" y="5445125"/>
            <a:ext cx="3114675" cy="1008063"/>
          </a:xfrm>
          <a:prstGeom prst="wedgeRoundRectCallout">
            <a:avLst>
              <a:gd name="adj1" fmla="val -55719"/>
              <a:gd name="adj2" fmla="val -7377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320925" y="5476875"/>
            <a:ext cx="295275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BR" sz="1400" b="0" i="1" dirty="0">
                <a:solidFill>
                  <a:schemeClr val="tx1"/>
                </a:solidFill>
                <a:latin typeface="Arial" charset="0"/>
                <a:cs typeface="Arial" charset="0"/>
              </a:rPr>
              <a:t>O primeiro a escrever equações e expressões algébricas apenas com letras e sinais matemáticos foi o francês </a:t>
            </a:r>
            <a:r>
              <a:rPr lang="pt-BR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François </a:t>
            </a:r>
            <a:r>
              <a:rPr lang="pt-BR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Viète</a:t>
            </a:r>
            <a:r>
              <a:rPr lang="pt-BR" sz="1400" b="0" i="1" dirty="0">
                <a:solidFill>
                  <a:schemeClr val="tx1"/>
                </a:solidFill>
                <a:latin typeface="Arial" charset="0"/>
                <a:cs typeface="Arial" charset="0"/>
              </a:rPr>
              <a:t> .</a:t>
            </a:r>
          </a:p>
        </p:txBody>
      </p:sp>
      <p:sp>
        <p:nvSpPr>
          <p:cNvPr id="17" name="Divisa 16">
            <a:hlinkClick r:id="rId3"/>
          </p:cNvPr>
          <p:cNvSpPr/>
          <p:nvPr/>
        </p:nvSpPr>
        <p:spPr>
          <a:xfrm flipH="1">
            <a:off x="2627784" y="6227431"/>
            <a:ext cx="432048" cy="470277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4592" name="CaixaDeTexto 17"/>
          <p:cNvSpPr txBox="1">
            <a:spLocks noChangeArrowheads="1"/>
          </p:cNvSpPr>
          <p:nvPr/>
        </p:nvSpPr>
        <p:spPr bwMode="auto">
          <a:xfrm>
            <a:off x="2987675" y="6430963"/>
            <a:ext cx="173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400" i="1">
                <a:solidFill>
                  <a:schemeClr val="tx1"/>
                </a:solidFill>
              </a:rPr>
              <a:t>Clique e descubra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uxograma: Dados 12"/>
          <p:cNvSpPr/>
          <p:nvPr/>
        </p:nvSpPr>
        <p:spPr>
          <a:xfrm>
            <a:off x="654050" y="1639888"/>
            <a:ext cx="2827338" cy="4884737"/>
          </a:xfrm>
          <a:prstGeom prst="flowChartInputOutp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5605" name="Título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365125"/>
          </a:xfrm>
        </p:spPr>
        <p:txBody>
          <a:bodyPr anchor="t"/>
          <a:lstStyle/>
          <a:p>
            <a:r>
              <a:rPr lang="pt-BR" smtClean="0">
                <a:ln>
                  <a:noFill/>
                </a:ln>
                <a:solidFill>
                  <a:schemeClr val="tx1"/>
                </a:solidFill>
              </a:rPr>
              <a:t>Atividade 8: Expressões algébricas  – Monômios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563938" y="1573213"/>
            <a:ext cx="43465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000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Área desmatada na Amazônia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25" y="1824038"/>
            <a:ext cx="2414588" cy="160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3563938" y="1990725"/>
            <a:ext cx="3081337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Se calcularmos a área desmatada, aqui representada pelo retângulo, podemos escrevê-la através da expressão algébrica: </a:t>
            </a:r>
            <a:r>
              <a:rPr lang="pt-BR" sz="2000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18x²</a:t>
            </a:r>
          </a:p>
        </p:txBody>
      </p:sp>
      <p:grpSp>
        <p:nvGrpSpPr>
          <p:cNvPr id="25609" name="Grupo 11"/>
          <p:cNvGrpSpPr>
            <a:grpSpLocks/>
          </p:cNvGrpSpPr>
          <p:nvPr/>
        </p:nvGrpSpPr>
        <p:grpSpPr bwMode="auto">
          <a:xfrm>
            <a:off x="6645275" y="2066925"/>
            <a:ext cx="2366963" cy="1528763"/>
            <a:chOff x="6238053" y="2310830"/>
            <a:chExt cx="2366395" cy="1528732"/>
          </a:xfrm>
        </p:grpSpPr>
        <p:sp>
          <p:nvSpPr>
            <p:cNvPr id="5" name="Retângulo 4"/>
            <p:cNvSpPr/>
            <p:nvPr/>
          </p:nvSpPr>
          <p:spPr>
            <a:xfrm>
              <a:off x="6238053" y="2310830"/>
              <a:ext cx="1718850" cy="10048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7" name="Conector de seta reta 6"/>
            <p:cNvCxnSpPr/>
            <p:nvPr/>
          </p:nvCxnSpPr>
          <p:spPr>
            <a:xfrm>
              <a:off x="8099744" y="2310830"/>
              <a:ext cx="0" cy="1004868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de seta reta 9"/>
            <p:cNvCxnSpPr/>
            <p:nvPr/>
          </p:nvCxnSpPr>
          <p:spPr>
            <a:xfrm>
              <a:off x="6238053" y="3501431"/>
              <a:ext cx="1718850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CaixaDeTexto 10"/>
            <p:cNvSpPr txBox="1"/>
            <p:nvPr/>
          </p:nvSpPr>
          <p:spPr>
            <a:xfrm>
              <a:off x="6876075" y="3501431"/>
              <a:ext cx="504704" cy="3381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pt-B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6x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8099744" y="2671186"/>
              <a:ext cx="504704" cy="3381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pt-B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3x</a:t>
              </a:r>
            </a:p>
          </p:txBody>
        </p:sp>
      </p:grpSp>
      <p:sp>
        <p:nvSpPr>
          <p:cNvPr id="25610" name="CaixaDeTexto 14"/>
          <p:cNvSpPr txBox="1">
            <a:spLocks noChangeArrowheads="1"/>
          </p:cNvSpPr>
          <p:nvPr/>
        </p:nvSpPr>
        <p:spPr bwMode="auto">
          <a:xfrm>
            <a:off x="827088" y="3432175"/>
            <a:ext cx="22383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b="0">
                <a:solidFill>
                  <a:schemeClr val="bg1"/>
                </a:solidFill>
              </a:rPr>
              <a:t>Uma das últimas grandes reservas de madeira tropical do planeta, a Amazônia enfrenta um acelerado processo de degradação para a extração do produto.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736600" y="1700213"/>
            <a:ext cx="2592388" cy="1593850"/>
          </a:xfrm>
          <a:prstGeom prst="rect">
            <a:avLst/>
          </a:prstGeom>
          <a:noFill/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7" name="Texto explicativo retangular com cantos arredondados 16"/>
          <p:cNvSpPr/>
          <p:nvPr/>
        </p:nvSpPr>
        <p:spPr>
          <a:xfrm>
            <a:off x="5292725" y="3836988"/>
            <a:ext cx="3600450" cy="935037"/>
          </a:xfrm>
          <a:prstGeom prst="wedgeRoundRectCallout">
            <a:avLst>
              <a:gd name="adj1" fmla="val 47495"/>
              <a:gd name="adj2" fmla="val -9272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b="0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Saiba que, expressões como essa, formadas por um único termo, dá-se o nome de </a:t>
            </a:r>
            <a:r>
              <a:rPr lang="pt-BR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monômio</a:t>
            </a:r>
            <a:r>
              <a:rPr lang="pt-BR" b="0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5613" name="Imagem 1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168650"/>
            <a:ext cx="674688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CaixaDeTexto 18"/>
          <p:cNvSpPr txBox="1">
            <a:spLocks noChangeArrowheads="1"/>
          </p:cNvSpPr>
          <p:nvPr/>
        </p:nvSpPr>
        <p:spPr bwMode="auto">
          <a:xfrm>
            <a:off x="4205288" y="3409950"/>
            <a:ext cx="2759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400" i="1">
                <a:solidFill>
                  <a:schemeClr val="tx1"/>
                </a:solidFill>
              </a:rPr>
              <a:t>Clique e veja outros exemplos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109913" y="4903788"/>
            <a:ext cx="42703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Em geral, um 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monômio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 é formado por um número, chamado 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coeficiente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, e por uma </a:t>
            </a:r>
            <a:b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ou mais variáveis chamadas de 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parte literal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</p:txBody>
      </p:sp>
      <p:grpSp>
        <p:nvGrpSpPr>
          <p:cNvPr id="25616" name="Grupo 32"/>
          <p:cNvGrpSpPr>
            <a:grpSpLocks/>
          </p:cNvGrpSpPr>
          <p:nvPr/>
        </p:nvGrpSpPr>
        <p:grpSpPr bwMode="auto">
          <a:xfrm>
            <a:off x="3203575" y="5778500"/>
            <a:ext cx="3930650" cy="836613"/>
            <a:chOff x="3480576" y="5819488"/>
            <a:chExt cx="3929857" cy="836224"/>
          </a:xfrm>
        </p:grpSpPr>
        <p:sp>
          <p:nvSpPr>
            <p:cNvPr id="22" name="Retângulo 21"/>
            <p:cNvSpPr/>
            <p:nvPr/>
          </p:nvSpPr>
          <p:spPr>
            <a:xfrm>
              <a:off x="4959828" y="5819488"/>
              <a:ext cx="1123723" cy="569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3660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5004269" y="5889306"/>
              <a:ext cx="1044364" cy="3998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pt-BR" sz="20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- 7 </a:t>
              </a:r>
              <a:r>
                <a:rPr lang="pt-BR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x³y²</a:t>
              </a:r>
            </a:p>
          </p:txBody>
        </p:sp>
        <p:cxnSp>
          <p:nvCxnSpPr>
            <p:cNvPr id="25" name="Conector angulado 24"/>
            <p:cNvCxnSpPr/>
            <p:nvPr/>
          </p:nvCxnSpPr>
          <p:spPr>
            <a:xfrm rot="10800000" flipV="1">
              <a:off x="4572556" y="6289170"/>
              <a:ext cx="792003" cy="244361"/>
            </a:xfrm>
            <a:prstGeom prst="bentConnector3">
              <a:avLst>
                <a:gd name="adj1" fmla="val 27601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ctor angulado 29"/>
            <p:cNvCxnSpPr/>
            <p:nvPr/>
          </p:nvCxnSpPr>
          <p:spPr>
            <a:xfrm rot="10800000" flipH="1" flipV="1">
              <a:off x="5508992" y="6289170"/>
              <a:ext cx="792003" cy="244361"/>
            </a:xfrm>
            <a:prstGeom prst="bentConnector3">
              <a:avLst>
                <a:gd name="adj1" fmla="val 44831"/>
              </a:avLst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1" name="CaixaDeTexto 30"/>
            <p:cNvSpPr txBox="1"/>
            <p:nvPr/>
          </p:nvSpPr>
          <p:spPr>
            <a:xfrm>
              <a:off x="3480576" y="6347880"/>
              <a:ext cx="1117375" cy="307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coeficiente</a:t>
              </a: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6261315" y="6333599"/>
              <a:ext cx="1149118" cy="307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parte literal</a:t>
              </a:r>
            </a:p>
          </p:txBody>
        </p:sp>
      </p:grpSp>
      <p:sp>
        <p:nvSpPr>
          <p:cNvPr id="25617" name="CaixaDeTexto 36"/>
          <p:cNvSpPr txBox="1">
            <a:spLocks noChangeArrowheads="1"/>
          </p:cNvSpPr>
          <p:nvPr/>
        </p:nvSpPr>
        <p:spPr bwMode="auto">
          <a:xfrm>
            <a:off x="7507288" y="5856288"/>
            <a:ext cx="13731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sz="1400" i="1">
                <a:solidFill>
                  <a:schemeClr val="tx1"/>
                </a:solidFill>
              </a:rPr>
              <a:t>Clique e identifique os monômios</a:t>
            </a:r>
          </a:p>
        </p:txBody>
      </p:sp>
      <p:pic>
        <p:nvPicPr>
          <p:cNvPr id="36" name="Imagem 35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7910654" y="5040327"/>
            <a:ext cx="908488" cy="908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360362"/>
          </a:xfrm>
        </p:spPr>
        <p:txBody>
          <a:bodyPr anchor="t"/>
          <a:lstStyle/>
          <a:p>
            <a:r>
              <a:rPr lang="pt-BR" smtClean="0">
                <a:ln>
                  <a:noFill/>
                </a:ln>
                <a:solidFill>
                  <a:schemeClr val="tx1"/>
                </a:solidFill>
              </a:rPr>
              <a:t>Atividade 9: Expressões algébricas – Polinômios   </a:t>
            </a:r>
          </a:p>
        </p:txBody>
      </p:sp>
      <p:grpSp>
        <p:nvGrpSpPr>
          <p:cNvPr id="26627" name="Grupo 31"/>
          <p:cNvGrpSpPr>
            <a:grpSpLocks/>
          </p:cNvGrpSpPr>
          <p:nvPr/>
        </p:nvGrpSpPr>
        <p:grpSpPr bwMode="auto">
          <a:xfrm>
            <a:off x="4852988" y="1557338"/>
            <a:ext cx="3946525" cy="3640137"/>
            <a:chOff x="4853612" y="1556792"/>
            <a:chExt cx="3945676" cy="3641135"/>
          </a:xfrm>
        </p:grpSpPr>
        <p:pic>
          <p:nvPicPr>
            <p:cNvPr id="2665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612" y="1556792"/>
              <a:ext cx="3945676" cy="364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5" name="CaixaDeTexto 1"/>
            <p:cNvSpPr txBox="1">
              <a:spLocks noChangeArrowheads="1"/>
            </p:cNvSpPr>
            <p:nvPr/>
          </p:nvSpPr>
          <p:spPr bwMode="auto">
            <a:xfrm>
              <a:off x="5371735" y="2302706"/>
              <a:ext cx="2943987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b="0">
                  <a:solidFill>
                    <a:schemeClr val="tx1"/>
                  </a:solidFill>
                </a:rPr>
                <a:t>A implantação de hortas em escolas vem mostrando resultados satisfatórios, onde a relação homem/meio ambiente se estreita a partir de uma atividade que envolve o exercício da cidadania e a aquisição de conhecimentos nas áreas de ecologia, geografia, química, etc.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5336108" y="1910901"/>
              <a:ext cx="2629921" cy="4001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pt-BR" sz="2000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Horta na escola</a:t>
              </a: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612775" y="1654175"/>
            <a:ext cx="41322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Numa determinada escola foi feito o plantio de 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3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 diferentes hortaliças representado no esquema abaixo.</a:t>
            </a:r>
          </a:p>
        </p:txBody>
      </p:sp>
      <p:grpSp>
        <p:nvGrpSpPr>
          <p:cNvPr id="26629" name="Grupo 22"/>
          <p:cNvGrpSpPr>
            <a:grpSpLocks/>
          </p:cNvGrpSpPr>
          <p:nvPr/>
        </p:nvGrpSpPr>
        <p:grpSpPr bwMode="auto">
          <a:xfrm>
            <a:off x="647700" y="2535238"/>
            <a:ext cx="4013200" cy="1851025"/>
            <a:chOff x="459680" y="4365104"/>
            <a:chExt cx="4013074" cy="1850722"/>
          </a:xfrm>
        </p:grpSpPr>
        <p:sp>
          <p:nvSpPr>
            <p:cNvPr id="4" name="Retângulo 3"/>
            <p:cNvSpPr/>
            <p:nvPr/>
          </p:nvSpPr>
          <p:spPr>
            <a:xfrm>
              <a:off x="899404" y="4365104"/>
              <a:ext cx="1439817" cy="13682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2339221" y="4365104"/>
              <a:ext cx="865161" cy="13682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204382" y="4861910"/>
              <a:ext cx="863573" cy="86345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1439137" y="5877743"/>
              <a:ext cx="323840" cy="3380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pt-B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4220350" y="5123805"/>
              <a:ext cx="252404" cy="3396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pt-B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y</a:t>
              </a:r>
            </a:p>
          </p:txBody>
        </p:sp>
        <p:cxnSp>
          <p:nvCxnSpPr>
            <p:cNvPr id="17" name="Conector de seta reta 16"/>
            <p:cNvCxnSpPr/>
            <p:nvPr/>
          </p:nvCxnSpPr>
          <p:spPr>
            <a:xfrm>
              <a:off x="899404" y="5877743"/>
              <a:ext cx="1439817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ector de seta reta 18"/>
            <p:cNvCxnSpPr/>
            <p:nvPr/>
          </p:nvCxnSpPr>
          <p:spPr>
            <a:xfrm>
              <a:off x="2348746" y="5877743"/>
              <a:ext cx="860398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ector de seta reta 20"/>
            <p:cNvCxnSpPr/>
            <p:nvPr/>
          </p:nvCxnSpPr>
          <p:spPr>
            <a:xfrm>
              <a:off x="3217081" y="5877743"/>
              <a:ext cx="860398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ector de seta reta 21"/>
            <p:cNvCxnSpPr/>
            <p:nvPr/>
          </p:nvCxnSpPr>
          <p:spPr>
            <a:xfrm>
              <a:off x="4212412" y="4861910"/>
              <a:ext cx="0" cy="871395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ector de seta reta 23"/>
            <p:cNvCxnSpPr/>
            <p:nvPr/>
          </p:nvCxnSpPr>
          <p:spPr>
            <a:xfrm>
              <a:off x="783520" y="4365104"/>
              <a:ext cx="0" cy="1368201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CaixaDeTexto 25"/>
            <p:cNvSpPr txBox="1"/>
            <p:nvPr/>
          </p:nvSpPr>
          <p:spPr>
            <a:xfrm>
              <a:off x="459680" y="4885719"/>
              <a:ext cx="323840" cy="3396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pt-B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2645599" y="5844412"/>
              <a:ext cx="252404" cy="3396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pt-B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y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3509172" y="5853935"/>
              <a:ext cx="252404" cy="3380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pt-B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y</a:t>
              </a:r>
            </a:p>
          </p:txBody>
        </p:sp>
        <p:sp>
          <p:nvSpPr>
            <p:cNvPr id="26651" name="CaixaDeTexto 19"/>
            <p:cNvSpPr txBox="1">
              <a:spLocks noChangeArrowheads="1"/>
            </p:cNvSpPr>
            <p:nvPr/>
          </p:nvSpPr>
          <p:spPr bwMode="auto">
            <a:xfrm>
              <a:off x="1193149" y="4896754"/>
              <a:ext cx="8100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sz="1200" b="0">
                  <a:solidFill>
                    <a:schemeClr val="tx1"/>
                  </a:solidFill>
                </a:rPr>
                <a:t>Plantio de alface</a:t>
              </a:r>
            </a:p>
          </p:txBody>
        </p:sp>
        <p:sp>
          <p:nvSpPr>
            <p:cNvPr id="26652" name="CaixaDeTexto 29"/>
            <p:cNvSpPr txBox="1">
              <a:spLocks noChangeArrowheads="1"/>
            </p:cNvSpPr>
            <p:nvPr/>
          </p:nvSpPr>
          <p:spPr bwMode="auto">
            <a:xfrm>
              <a:off x="2394344" y="4886046"/>
              <a:ext cx="8193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sz="1200" b="0">
                  <a:solidFill>
                    <a:schemeClr val="tx1"/>
                  </a:solidFill>
                </a:rPr>
                <a:t>Plantio de couve</a:t>
              </a:r>
            </a:p>
          </p:txBody>
        </p:sp>
        <p:sp>
          <p:nvSpPr>
            <p:cNvPr id="26653" name="CaixaDeTexto 30"/>
            <p:cNvSpPr txBox="1">
              <a:spLocks noChangeArrowheads="1"/>
            </p:cNvSpPr>
            <p:nvPr/>
          </p:nvSpPr>
          <p:spPr bwMode="auto">
            <a:xfrm>
              <a:off x="3258440" y="5049180"/>
              <a:ext cx="8504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sz="1200" b="0">
                  <a:solidFill>
                    <a:schemeClr val="tx1"/>
                  </a:solidFill>
                </a:rPr>
                <a:t>Plantio de agrião</a:t>
              </a:r>
            </a:p>
          </p:txBody>
        </p:sp>
      </p:grpSp>
      <p:sp>
        <p:nvSpPr>
          <p:cNvPr id="35" name="CaixaDeTexto 34"/>
          <p:cNvSpPr txBox="1"/>
          <p:nvPr/>
        </p:nvSpPr>
        <p:spPr>
          <a:xfrm>
            <a:off x="669925" y="4392613"/>
            <a:ext cx="3935413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A expressão algébrica que representa a área total dessa horta é:  </a:t>
            </a:r>
            <a:r>
              <a:rPr lang="pt-BR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x² + </a:t>
            </a:r>
            <a:r>
              <a:rPr lang="pt-BR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xy</a:t>
            </a:r>
            <a:r>
              <a:rPr lang="pt-BR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+ y²</a:t>
            </a:r>
          </a:p>
        </p:txBody>
      </p:sp>
      <p:sp>
        <p:nvSpPr>
          <p:cNvPr id="36" name="Texto explicativo retangular com cantos arredondados 35"/>
          <p:cNvSpPr/>
          <p:nvPr/>
        </p:nvSpPr>
        <p:spPr>
          <a:xfrm>
            <a:off x="769938" y="5586413"/>
            <a:ext cx="4016375" cy="935037"/>
          </a:xfrm>
          <a:prstGeom prst="wedgeRoundRectCallout">
            <a:avLst>
              <a:gd name="adj1" fmla="val 26428"/>
              <a:gd name="adj2" fmla="val -48940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Saiba que, expressões como essa formada pela adição de monômios, dá-se o nome de 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polinômio</a:t>
            </a:r>
            <a:r>
              <a:rPr lang="pt-BR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6634" name="Imagem 2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5049838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CaixaDeTexto 37"/>
          <p:cNvSpPr txBox="1">
            <a:spLocks noChangeArrowheads="1"/>
          </p:cNvSpPr>
          <p:nvPr/>
        </p:nvSpPr>
        <p:spPr bwMode="auto">
          <a:xfrm>
            <a:off x="1116013" y="5184775"/>
            <a:ext cx="2884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sz="1400" i="1">
                <a:solidFill>
                  <a:schemeClr val="tx1"/>
                </a:solidFill>
              </a:rPr>
              <a:t>Clique e veja outros exemplos</a:t>
            </a:r>
          </a:p>
        </p:txBody>
      </p:sp>
      <p:pic>
        <p:nvPicPr>
          <p:cNvPr id="33" name="Imagem 32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7853444" y="5688632"/>
            <a:ext cx="980728" cy="980728"/>
          </a:xfrm>
          <a:prstGeom prst="rect">
            <a:avLst/>
          </a:prstGeom>
        </p:spPr>
      </p:pic>
      <p:sp>
        <p:nvSpPr>
          <p:cNvPr id="26637" name="CaixaDeTexto 40"/>
          <p:cNvSpPr txBox="1">
            <a:spLocks noChangeArrowheads="1"/>
          </p:cNvSpPr>
          <p:nvPr/>
        </p:nvSpPr>
        <p:spPr bwMode="auto">
          <a:xfrm>
            <a:off x="5584825" y="5661025"/>
            <a:ext cx="2381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sz="1400" i="1">
                <a:solidFill>
                  <a:schemeClr val="tx1"/>
                </a:solidFill>
              </a:rPr>
              <a:t>Clique e diga que polinômio representa o conjunto de pastilhas.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365125"/>
          </a:xfrm>
        </p:spPr>
        <p:txBody>
          <a:bodyPr anchor="t"/>
          <a:lstStyle/>
          <a:p>
            <a:r>
              <a:rPr lang="pt-BR" smtClean="0">
                <a:ln>
                  <a:noFill/>
                </a:ln>
                <a:solidFill>
                  <a:schemeClr val="tx1"/>
                </a:solidFill>
              </a:rPr>
              <a:t>Atividade 11: Expressões Algébricas – Operações com polinômios (1)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11188" y="1628775"/>
            <a:ext cx="5113337" cy="434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Lei de verticalização:</a:t>
            </a:r>
            <a:r>
              <a:rPr lang="pt-B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pt-B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pt-BR" sz="1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defRPr/>
            </a:pP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Consciente do limite de andares na orla marítima de uma certa cidade, uma construtora planeja construir dois edifícios: “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Green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Sea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” e “</a:t>
            </a:r>
            <a:r>
              <a:rPr lang="pt-BR" dirty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Blue </a:t>
            </a:r>
            <a:r>
              <a:rPr lang="pt-BR" dirty="0" err="1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Ocean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”.</a:t>
            </a:r>
          </a:p>
          <a:p>
            <a:pPr eaLnBrk="1" hangingPunct="1">
              <a:defRPr/>
            </a:pP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O “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Green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Sea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” terá os apartamentos em 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9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 andares, além do apartamento do zelador. Já o “</a:t>
            </a:r>
            <a:r>
              <a:rPr lang="pt-BR" dirty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Blue </a:t>
            </a:r>
            <a:r>
              <a:rPr lang="pt-BR" dirty="0" err="1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Ocean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” terá só 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6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 andares, mas com 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4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 apartamentos a mais por andar, além do apartamento do zelador.</a:t>
            </a:r>
          </a:p>
          <a:p>
            <a:pPr eaLnBrk="1" hangingPunct="1">
              <a:defRPr/>
            </a:pP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Representando o número de apartamentos de cada nova edificação, temos: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Green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Sea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:   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9n + 1 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pt-BR" i="1" dirty="0">
                <a:solidFill>
                  <a:schemeClr val="tx1"/>
                </a:solidFill>
                <a:latin typeface="Arial" charset="0"/>
                <a:cs typeface="Arial" charset="0"/>
              </a:rPr>
              <a:t>n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 – número de apartamentos)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dirty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Blue </a:t>
            </a:r>
            <a:r>
              <a:rPr lang="pt-BR" dirty="0" err="1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Ocean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: 6n + 6.4 + 1 = 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6n + 25 </a:t>
            </a:r>
          </a:p>
          <a:p>
            <a:pPr eaLnBrk="1" hangingPunct="1">
              <a:defRPr/>
            </a:pPr>
            <a:endParaRPr lang="pt-BR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Utilizando esses dois polinômios, 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9n + 1 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e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6n + 25, 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determine o número total de novos apartamentos.</a:t>
            </a:r>
          </a:p>
          <a:p>
            <a:pPr eaLnBrk="1" hangingPunct="1">
              <a:defRPr/>
            </a:pPr>
            <a:endParaRPr lang="pt-BR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7652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628775"/>
            <a:ext cx="2803525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Processo 3"/>
          <p:cNvSpPr/>
          <p:nvPr/>
        </p:nvSpPr>
        <p:spPr>
          <a:xfrm>
            <a:off x="6516688" y="1412875"/>
            <a:ext cx="1008062" cy="3671888"/>
          </a:xfrm>
          <a:prstGeom prst="flowChartProcess">
            <a:avLst/>
          </a:prstGeom>
          <a:solidFill>
            <a:srgbClr val="0099FF">
              <a:alpha val="40000"/>
            </a:srgb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8" name="Fluxograma: Processo 7"/>
          <p:cNvSpPr/>
          <p:nvPr/>
        </p:nvSpPr>
        <p:spPr>
          <a:xfrm rot="807644">
            <a:off x="7180263" y="1936750"/>
            <a:ext cx="1008062" cy="4629150"/>
          </a:xfrm>
          <a:prstGeom prst="flowChartProcess">
            <a:avLst/>
          </a:prstGeom>
          <a:solidFill>
            <a:srgbClr val="00CC00">
              <a:alpha val="40000"/>
            </a:srgb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5" name="Fluxograma: Processo 4"/>
          <p:cNvSpPr/>
          <p:nvPr/>
        </p:nvSpPr>
        <p:spPr>
          <a:xfrm>
            <a:off x="5697538" y="1714500"/>
            <a:ext cx="2735262" cy="287972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6" name="Imagem 5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b="29353"/>
          <a:stretch/>
        </p:blipFill>
        <p:spPr>
          <a:xfrm>
            <a:off x="7277100" y="5229225"/>
            <a:ext cx="1371600" cy="9683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Texto explicativo retangular com cantos arredondados 6"/>
          <p:cNvSpPr/>
          <p:nvPr/>
        </p:nvSpPr>
        <p:spPr>
          <a:xfrm>
            <a:off x="719138" y="5732463"/>
            <a:ext cx="2447925" cy="762000"/>
          </a:xfrm>
          <a:prstGeom prst="wedgeRoundRectCallout">
            <a:avLst>
              <a:gd name="adj1" fmla="val 83409"/>
              <a:gd name="adj2" fmla="val 4458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b="0" dirty="0">
                <a:latin typeface="Arial" pitchFamily="34" charset="0"/>
                <a:cs typeface="Arial" pitchFamily="34" charset="0"/>
              </a:rPr>
              <a:t>Lembre-se de reduzir os termos semelhantes!</a:t>
            </a:r>
          </a:p>
        </p:txBody>
      </p:sp>
      <p:sp>
        <p:nvSpPr>
          <p:cNvPr id="27664" name="CaixaDeTexto 11"/>
          <p:cNvSpPr txBox="1">
            <a:spLocks noChangeArrowheads="1"/>
          </p:cNvSpPr>
          <p:nvPr/>
        </p:nvSpPr>
        <p:spPr bwMode="auto">
          <a:xfrm>
            <a:off x="4529138" y="5857875"/>
            <a:ext cx="169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400" i="1">
                <a:solidFill>
                  <a:schemeClr val="tx1"/>
                </a:solidFill>
              </a:rPr>
              <a:t>Clique e veja outros exemplos.</a:t>
            </a:r>
          </a:p>
        </p:txBody>
      </p:sp>
      <p:pic>
        <p:nvPicPr>
          <p:cNvPr id="9" name="Imagem 8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779912" y="5688878"/>
            <a:ext cx="819050" cy="819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666" name="CaixaDeTexto 12"/>
          <p:cNvSpPr txBox="1">
            <a:spLocks noChangeArrowheads="1"/>
          </p:cNvSpPr>
          <p:nvPr/>
        </p:nvSpPr>
        <p:spPr bwMode="auto">
          <a:xfrm>
            <a:off x="7019925" y="6165850"/>
            <a:ext cx="1700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sz="1400" i="1">
                <a:solidFill>
                  <a:schemeClr val="tx1"/>
                </a:solidFill>
              </a:rPr>
              <a:t>Clique e calcule.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m 3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663700"/>
            <a:ext cx="36988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ítulo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365125"/>
          </a:xfrm>
        </p:spPr>
        <p:txBody>
          <a:bodyPr anchor="t"/>
          <a:lstStyle/>
          <a:p>
            <a:r>
              <a:rPr lang="pt-BR" smtClean="0">
                <a:ln>
                  <a:noFill/>
                </a:ln>
                <a:solidFill>
                  <a:schemeClr val="tx1"/>
                </a:solidFill>
              </a:rPr>
              <a:t>Atividade 12: Expressões Algébricas – Operações com polinômios (2)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3" y="1655763"/>
            <a:ext cx="2663825" cy="2219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638175" y="1636713"/>
            <a:ext cx="4870450" cy="3076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 arte de Romero Britto:</a:t>
            </a:r>
            <a:r>
              <a:rPr lang="pt-BR" sz="1400" b="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pt-BR" sz="1400" b="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pt-BR" sz="1400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Romero Britto </a:t>
            </a:r>
            <a:r>
              <a:rPr lang="pt-BR" b="0" dirty="0">
                <a:solidFill>
                  <a:schemeClr val="tx1"/>
                </a:solidFill>
                <a:latin typeface="Arial" charset="0"/>
                <a:cs typeface="Arial" charset="0"/>
              </a:rPr>
              <a:t>é um artista plástico brasileiro, consagrado no mundo inteiro pela sua arte pop. Suas telas começaram a ser requisitadas e tornou-se predileto entre as celebridades. Seu estilo pop de expressar cores vivas e traços fortes em suas obras chegou ilustrar diversas campanhas publicitárias.</a:t>
            </a:r>
          </a:p>
          <a:p>
            <a:pPr eaLnBrk="1" hangingPunct="1">
              <a:defRPr/>
            </a:pPr>
            <a:endParaRPr lang="pt-BR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 moldura que envolve uma de suas obras está representada no esquema abaixo.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987675" y="4724400"/>
            <a:ext cx="244792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Você saberia determinar a expressão algébrica que melhor representa a sua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área</a:t>
            </a:r>
            <a:r>
              <a:rPr lang="pt-BR" b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? </a:t>
            </a:r>
          </a:p>
        </p:txBody>
      </p:sp>
      <p:grpSp>
        <p:nvGrpSpPr>
          <p:cNvPr id="28679" name="Grupo 34"/>
          <p:cNvGrpSpPr>
            <a:grpSpLocks/>
          </p:cNvGrpSpPr>
          <p:nvPr/>
        </p:nvGrpSpPr>
        <p:grpSpPr bwMode="auto">
          <a:xfrm>
            <a:off x="755650" y="4770438"/>
            <a:ext cx="2200275" cy="1638300"/>
            <a:chOff x="755576" y="4769856"/>
            <a:chExt cx="2199924" cy="1639498"/>
          </a:xfrm>
        </p:grpSpPr>
        <p:sp>
          <p:nvSpPr>
            <p:cNvPr id="6" name="Quadro 5"/>
            <p:cNvSpPr/>
            <p:nvPr/>
          </p:nvSpPr>
          <p:spPr>
            <a:xfrm>
              <a:off x="755576" y="4769856"/>
              <a:ext cx="2160243" cy="1639498"/>
            </a:xfrm>
            <a:prstGeom prst="frame">
              <a:avLst>
                <a:gd name="adj1" fmla="val 18330"/>
              </a:avLst>
            </a:prstGeom>
            <a:blipFill>
              <a:blip r:embed="rId4" cstate="print"/>
              <a:tile tx="0" ty="0" sx="100000" sy="100000" flip="none" algn="tl"/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819031" y="5290937"/>
              <a:ext cx="806321" cy="3399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pt-B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50 cm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241274" y="5589605"/>
              <a:ext cx="980918" cy="3383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pt-B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40 cm</a:t>
              </a:r>
            </a:p>
          </p:txBody>
        </p:sp>
        <p:cxnSp>
          <p:nvCxnSpPr>
            <p:cNvPr id="15" name="Conector de seta reta 14"/>
            <p:cNvCxnSpPr/>
            <p:nvPr/>
          </p:nvCxnSpPr>
          <p:spPr>
            <a:xfrm flipV="1">
              <a:off x="1074613" y="5290937"/>
              <a:ext cx="1550740" cy="7943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>
              <a:off x="2625353" y="5904160"/>
              <a:ext cx="301577" cy="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ector de seta reta 17"/>
            <p:cNvCxnSpPr/>
            <p:nvPr/>
          </p:nvCxnSpPr>
          <p:spPr>
            <a:xfrm>
              <a:off x="1282542" y="5052638"/>
              <a:ext cx="0" cy="1059636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ector de seta reta 18"/>
            <p:cNvCxnSpPr/>
            <p:nvPr/>
          </p:nvCxnSpPr>
          <p:spPr>
            <a:xfrm>
              <a:off x="2434883" y="6112274"/>
              <a:ext cx="0" cy="29708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CaixaDeTexto 19"/>
            <p:cNvSpPr txBox="1"/>
            <p:nvPr/>
          </p:nvSpPr>
          <p:spPr>
            <a:xfrm>
              <a:off x="2126957" y="6070969"/>
              <a:ext cx="323798" cy="3383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pt-B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2631702" y="5576896"/>
              <a:ext cx="323798" cy="3383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pt-B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x</a:t>
              </a:r>
            </a:p>
          </p:txBody>
        </p:sp>
      </p:grpSp>
      <p:sp>
        <p:nvSpPr>
          <p:cNvPr id="36" name="Fluxograma: Processo 35"/>
          <p:cNvSpPr/>
          <p:nvPr/>
        </p:nvSpPr>
        <p:spPr>
          <a:xfrm>
            <a:off x="5724525" y="1763713"/>
            <a:ext cx="2649538" cy="3235325"/>
          </a:xfrm>
          <a:prstGeom prst="flowChartProcess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 cstate="print">
            <a:extLst/>
          </a:blip>
          <a:srcRect l="7898" r="14689"/>
          <a:stretch/>
        </p:blipFill>
        <p:spPr>
          <a:xfrm rot="311924">
            <a:off x="6911268" y="3663084"/>
            <a:ext cx="1807888" cy="1549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33" name="Imagem 32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7815213" y="5650452"/>
            <a:ext cx="754404" cy="754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8" name="Texto explicativo retangular com cantos arredondados 37"/>
          <p:cNvSpPr/>
          <p:nvPr/>
        </p:nvSpPr>
        <p:spPr>
          <a:xfrm>
            <a:off x="3073400" y="5832475"/>
            <a:ext cx="3370263" cy="762000"/>
          </a:xfrm>
          <a:prstGeom prst="wedgeRoundRectCallout">
            <a:avLst>
              <a:gd name="adj1" fmla="val 64784"/>
              <a:gd name="adj2" fmla="val 39212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b="0" dirty="0">
                <a:latin typeface="Arial" pitchFamily="34" charset="0"/>
                <a:cs typeface="Arial" pitchFamily="34" charset="0"/>
              </a:rPr>
              <a:t>No cálculo da área dessa moldura, aprece uma multiplicação de polinômios.</a:t>
            </a:r>
          </a:p>
        </p:txBody>
      </p:sp>
      <p:pic>
        <p:nvPicPr>
          <p:cNvPr id="28686" name="Imagem 36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078413"/>
            <a:ext cx="6143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7" name="CaixaDeTexto 40"/>
          <p:cNvSpPr txBox="1">
            <a:spLocks noChangeArrowheads="1"/>
          </p:cNvSpPr>
          <p:nvPr/>
        </p:nvSpPr>
        <p:spPr bwMode="auto">
          <a:xfrm>
            <a:off x="6002338" y="5145088"/>
            <a:ext cx="169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400" i="1">
                <a:solidFill>
                  <a:schemeClr val="tx1"/>
                </a:solidFill>
              </a:rPr>
              <a:t>Clique e veja outros exemplos.</a:t>
            </a:r>
          </a:p>
        </p:txBody>
      </p:sp>
      <p:sp>
        <p:nvSpPr>
          <p:cNvPr id="28688" name="CaixaDeTexto 41"/>
          <p:cNvSpPr txBox="1">
            <a:spLocks noChangeArrowheads="1"/>
          </p:cNvSpPr>
          <p:nvPr/>
        </p:nvSpPr>
        <p:spPr bwMode="auto">
          <a:xfrm>
            <a:off x="7019925" y="6361113"/>
            <a:ext cx="1700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sz="1400" i="1">
                <a:solidFill>
                  <a:schemeClr val="tx1"/>
                </a:solidFill>
              </a:rPr>
              <a:t>Clique e calcule.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 Bambo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 SD--Bamboo---Framing5f">
      <a:majorFont>
        <a:latin typeface="Garamond" panose="02020404030301010803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 Bambo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4686</TotalTime>
  <Words>1302</Words>
  <Application>Microsoft Office PowerPoint</Application>
  <PresentationFormat>Presentación en pantalla (4:3)</PresentationFormat>
  <Paragraphs>130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Garamond</vt:lpstr>
      <vt:lpstr>Trebuchet MS</vt:lpstr>
      <vt:lpstr>Calibri</vt:lpstr>
      <vt:lpstr>Times New Roman</vt:lpstr>
      <vt:lpstr>Orgánico</vt:lpstr>
      <vt:lpstr>Presentación de PowerPoint</vt:lpstr>
      <vt:lpstr>Atividade 2: Apresentação inicial</vt:lpstr>
      <vt:lpstr>Atividade 3: Pergunta-desafio</vt:lpstr>
      <vt:lpstr>Atividade 4: Por que isso é importante?</vt:lpstr>
      <vt:lpstr>Atividade 7: Expressões algébricas  – Valor Numérico</vt:lpstr>
      <vt:lpstr>Atividade 8: Expressões algébricas  – Monômios</vt:lpstr>
      <vt:lpstr>Atividade 9: Expressões algébricas – Polinômios   </vt:lpstr>
      <vt:lpstr>Atividade 11: Expressões Algébricas – Operações com polinômios (1)</vt:lpstr>
      <vt:lpstr>Atividade 12: Expressões Algébricas – Operações com polinômios (2) </vt:lpstr>
      <vt:lpstr>Atividade 13: Expressões Algébricas – Operações com polinômios (3)</vt:lpstr>
      <vt:lpstr>Atividade 14: Expressões Algébricas – Charada algébrica</vt:lpstr>
      <vt:lpstr>Atividade 18: Educossíntese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flavia.gomes</dc:creator>
  <cp:lastModifiedBy>Fred Gullini</cp:lastModifiedBy>
  <cp:revision>332</cp:revision>
  <dcterms:created xsi:type="dcterms:W3CDTF">2011-09-15T14:39:50Z</dcterms:created>
  <dcterms:modified xsi:type="dcterms:W3CDTF">2013-04-10T04:30:12Z</dcterms:modified>
</cp:coreProperties>
</file>