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3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FFCCFF"/>
    <a:srgbClr val="FFFF00"/>
    <a:srgbClr val="FF0000"/>
    <a:srgbClr val="FF00FF"/>
    <a:srgbClr val="FF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2016" y="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2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e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22.wmf"/><Relationship Id="rId1" Type="http://schemas.openxmlformats.org/officeDocument/2006/relationships/image" Target="../media/image43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PT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PT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PT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C904E3-9C2D-40ED-8EF7-9E71C91F6A10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28411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041400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47C36-D8F7-4AAE-AC36-92BF85586119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564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64CF5-B529-4E6C-A040-A5169960600E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82703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62234-DA89-4028-ADA7-95C7948C66C4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3144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contenid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A54574F-D1D9-4A8F-8374-94DAA361847E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1124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contenido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2188D78-6D47-4706-BED3-F1BA2B282351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9935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22BAF0F-CFC5-47D0-A2EB-7328BB5453D5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172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BDC07-331B-4862-B0C8-13F26378C82E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231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7D974-7C8E-41E5-A13D-5F149D7EA560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3021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CE21D-159A-4487-9A1E-3E62E72E9D53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7915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78867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3888" y="2193925"/>
            <a:ext cx="386715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1850" y="1489075"/>
            <a:ext cx="3868738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1850" y="2193925"/>
            <a:ext cx="3868738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D8C6B-4F18-4A8D-8B6D-AA7410258BEB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6927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B1043-8BEF-4E69-BD51-2FF877824A39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64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0D76A-34D4-4DA0-AE57-962FB0127994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500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B85DD-3130-44F1-AA3C-00CD109A33DB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716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BDA12-FE28-4830-B3FB-FA5C824F219A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122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		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P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P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FBA4B8-C5B4-44E5-8767-EA1D0C11728A}" type="slidenum">
              <a:rPr lang="pt-PT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37.jpeg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1.w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11" Type="http://schemas.openxmlformats.org/officeDocument/2006/relationships/image" Target="../media/image46.jpeg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5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image" Target="../media/image46.jpeg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oleObject" Target="../embeddings/oleObject5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image" Target="../media/image57.jpeg"/><Relationship Id="rId10" Type="http://schemas.openxmlformats.org/officeDocument/2006/relationships/image" Target="../media/image5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jpeg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2.wmf"/><Relationship Id="rId3" Type="http://schemas.openxmlformats.org/officeDocument/2006/relationships/image" Target="../media/image57.jpeg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21.wmf"/><Relationship Id="rId5" Type="http://schemas.openxmlformats.org/officeDocument/2006/relationships/image" Target="../media/image59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8.wmf"/><Relationship Id="rId3" Type="http://schemas.openxmlformats.org/officeDocument/2006/relationships/oleObject" Target="../embeddings/oleObject62.bin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7.wmf"/><Relationship Id="rId5" Type="http://schemas.openxmlformats.org/officeDocument/2006/relationships/image" Target="../media/image57.jpeg"/><Relationship Id="rId15" Type="http://schemas.openxmlformats.org/officeDocument/2006/relationships/oleObject" Target="../embeddings/oleObject68.bin"/><Relationship Id="rId10" Type="http://schemas.openxmlformats.org/officeDocument/2006/relationships/oleObject" Target="../embeddings/oleObject65.bin"/><Relationship Id="rId4" Type="http://schemas.openxmlformats.org/officeDocument/2006/relationships/image" Target="../media/image64.wmf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7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br.wrs.yahoo.com/_ylt=A9FJqiBlTG9EelIAJ9P16Qt./SIG=1idvtv2c8/EXP=1148231141/**http%3a/br.search.yahoo.com/search/images/view%3fback=http%253A%252F%252Fbr.search.yahoo.com%252Fsearch%252Fimages%253Fp%253DPato%252Bdonald%2526sm%253DBuscar%2526toggle%253D1%2526ei%253DUTF-8%2526meta%253Dall%25253D1%2526fl%253D0%2526all%253D1%2526fr%253DFP-tab-web-t%2526b%253D41%26w=240%26h=315%26imgurl=www.azcentral.com%252Flavoz%252Fstoryimages%252F20040616Donald.jpg%26rurl=http%253A%252F%252Fwww.azcentral.com%252Flavoz%252Fescena%252Farticles%252F0616pato-CR.html%26size=23.4kB%26name=20040616Donald.jpg%26p=Pato%2bdonald%26type=jpeg%26no=55%26tt=826%26ei=UTF-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oleObject" Target="../embeddings/oleObject2.bin"/><Relationship Id="rId18" Type="http://schemas.openxmlformats.org/officeDocument/2006/relationships/image" Target="../media/image6.wmf"/><Relationship Id="rId26" Type="http://schemas.openxmlformats.org/officeDocument/2006/relationships/image" Target="../media/image10.wmf"/><Relationship Id="rId3" Type="http://schemas.openxmlformats.org/officeDocument/2006/relationships/hyperlink" Target="http://br.wrs.yahoo.com/_ylt=A9FJqh5FSW9EpHIA6yn16Qt./SIG=1hunb8u69/EXP=1148230341/**http%3a/br.search.yahoo.com/search/images/view%3fback=http%253A%252F%252Fbr.search.yahoo.com%252Fsearch%252Fimages%253Fp%253DPato%252520donald%2526sm%253DBuscar%2526fr%253DFP-tab-web-t%2526toggle%253D1%2526ei%253DUTF-8%2526meta%253Dall%253D1%2526fr2%253Dtab-web%26w=88%26h=120%26imgurl=www1.folha.uol.com.br%252Ffolha%252Fcriancas%252Fimages%252Fpatodonald.jpg%26rurl=http%253A%252F%252Fwww1.folha.uol.com.br%252Ffolha%252Fcriancas%252F2001-nota_enquete_10.shtml%26size=4.1kB%26name=patodonald.jpg%26p=Pato%2bdonald%26type=jpeg%26no=10%26tt=826%26ei=UTF-8" TargetMode="External"/><Relationship Id="rId21" Type="http://schemas.openxmlformats.org/officeDocument/2006/relationships/oleObject" Target="../embeddings/oleObject6.bin"/><Relationship Id="rId7" Type="http://schemas.openxmlformats.org/officeDocument/2006/relationships/image" Target="../media/image15.png"/><Relationship Id="rId12" Type="http://schemas.openxmlformats.org/officeDocument/2006/relationships/image" Target="../media/image3.wmf"/><Relationship Id="rId17" Type="http://schemas.openxmlformats.org/officeDocument/2006/relationships/oleObject" Target="../embeddings/oleObject4.bin"/><Relationship Id="rId25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wmf"/><Relationship Id="rId20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11" Type="http://schemas.openxmlformats.org/officeDocument/2006/relationships/oleObject" Target="../embeddings/oleObject1.bin"/><Relationship Id="rId24" Type="http://schemas.openxmlformats.org/officeDocument/2006/relationships/image" Target="../media/image9.wmf"/><Relationship Id="rId5" Type="http://schemas.openxmlformats.org/officeDocument/2006/relationships/image" Target="../media/image13.png"/><Relationship Id="rId15" Type="http://schemas.openxmlformats.org/officeDocument/2006/relationships/oleObject" Target="../embeddings/oleObject3.bin"/><Relationship Id="rId23" Type="http://schemas.openxmlformats.org/officeDocument/2006/relationships/oleObject" Target="../embeddings/oleObject7.bin"/><Relationship Id="rId28" Type="http://schemas.openxmlformats.org/officeDocument/2006/relationships/image" Target="../media/image11.wmf"/><Relationship Id="rId10" Type="http://schemas.openxmlformats.org/officeDocument/2006/relationships/image" Target="../media/image18.png"/><Relationship Id="rId19" Type="http://schemas.openxmlformats.org/officeDocument/2006/relationships/oleObject" Target="../embeddings/oleObject5.bin"/><Relationship Id="rId4" Type="http://schemas.openxmlformats.org/officeDocument/2006/relationships/image" Target="../media/image12.jpeg"/><Relationship Id="rId9" Type="http://schemas.openxmlformats.org/officeDocument/2006/relationships/image" Target="../media/image17.png"/><Relationship Id="rId14" Type="http://schemas.openxmlformats.org/officeDocument/2006/relationships/image" Target="../media/image4.wmf"/><Relationship Id="rId22" Type="http://schemas.openxmlformats.org/officeDocument/2006/relationships/image" Target="../media/image8.wmf"/><Relationship Id="rId27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.jpe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1.jpe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6.bin"/><Relationship Id="rId3" Type="http://schemas.openxmlformats.org/officeDocument/2006/relationships/oleObject" Target="../embeddings/oleObject19.bin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5.wmf"/><Relationship Id="rId5" Type="http://schemas.openxmlformats.org/officeDocument/2006/relationships/image" Target="../media/image29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30.jpeg"/><Relationship Id="rId4" Type="http://schemas.openxmlformats.org/officeDocument/2006/relationships/image" Target="../media/image22.wmf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6.jpeg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755650" y="1268413"/>
            <a:ext cx="7416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3600" b="1" dirty="0"/>
              <a:t>NÚMEROS RACIONAIS </a:t>
            </a:r>
            <a:r>
              <a:rPr lang="pt-PT" sz="3600" b="1" dirty="0" smtClean="0"/>
              <a:t>FRAÇÕES</a:t>
            </a:r>
            <a:endParaRPr lang="pt-PT" sz="3600" b="1" dirty="0"/>
          </a:p>
        </p:txBody>
      </p:sp>
      <p:pic>
        <p:nvPicPr>
          <p:cNvPr id="45063" name="Picture 7" descr="Ver a imagem em tamanho orig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141663"/>
            <a:ext cx="23907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80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2555875" y="188913"/>
          <a:ext cx="4175125" cy="304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4" name="Gráfico" r:id="rId3" imgW="3362249" imgH="2447849" progId="Excel.Chart.8">
                  <p:embed/>
                </p:oleObj>
              </mc:Choice>
              <mc:Fallback>
                <p:oleObj name="Gráfico" r:id="rId3" imgW="3362249" imgH="2447849" progId="Excel.Char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188913"/>
                        <a:ext cx="4175125" cy="304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>
            <p:ph sz="quarter" idx="2"/>
          </p:nvPr>
        </p:nvGraphicFramePr>
        <p:xfrm>
          <a:off x="2051050" y="4005263"/>
          <a:ext cx="3333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ção" r:id="rId5" imgW="203112" imgH="393529" progId="Equation.3">
                  <p:embed/>
                </p:oleObj>
              </mc:Choice>
              <mc:Fallback>
                <p:oleObj name="Equação" r:id="rId5" imgW="203112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005263"/>
                        <a:ext cx="3333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611188" y="3284538"/>
            <a:ext cx="77771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Escreve a </a:t>
            </a:r>
            <a:r>
              <a:rPr lang="pt-PT" b="1" dirty="0" smtClean="0"/>
              <a:t>fração </a:t>
            </a:r>
            <a:r>
              <a:rPr lang="pt-PT" b="1" dirty="0"/>
              <a:t>correspondente ao número de fatias que se comeu de cada bolo.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611188" y="4149725"/>
            <a:ext cx="784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Amêndoas                              Chocolate                           Noz</a:t>
            </a:r>
          </a:p>
        </p:txBody>
      </p:sp>
      <p:graphicFrame>
        <p:nvGraphicFramePr>
          <p:cNvPr id="28687" name="Object 15"/>
          <p:cNvGraphicFramePr>
            <a:graphicFrameLocks noChangeAspect="1"/>
          </p:cNvGraphicFramePr>
          <p:nvPr/>
        </p:nvGraphicFramePr>
        <p:xfrm>
          <a:off x="7164388" y="4005263"/>
          <a:ext cx="3317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ção" r:id="rId7" imgW="203112" imgH="393529" progId="Equation.3">
                  <p:embed/>
                </p:oleObj>
              </mc:Choice>
              <mc:Fallback>
                <p:oleObj name="Equação" r:id="rId7" imgW="203112" imgH="39352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4005263"/>
                        <a:ext cx="331787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8" name="Object 16"/>
          <p:cNvGraphicFramePr>
            <a:graphicFrameLocks noChangeAspect="1"/>
          </p:cNvGraphicFramePr>
          <p:nvPr/>
        </p:nvGraphicFramePr>
        <p:xfrm>
          <a:off x="5003800" y="4005263"/>
          <a:ext cx="3317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Equação" r:id="rId9" imgW="203112" imgH="393529" progId="Equation.3">
                  <p:embed/>
                </p:oleObj>
              </mc:Choice>
              <mc:Fallback>
                <p:oleObj name="Equação" r:id="rId9" imgW="203112" imgH="393529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4005263"/>
                        <a:ext cx="331788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9" name="Object 17"/>
          <p:cNvGraphicFramePr>
            <a:graphicFrameLocks noChangeAspect="1"/>
          </p:cNvGraphicFramePr>
          <p:nvPr>
            <p:ph sz="quarter" idx="3"/>
          </p:nvPr>
        </p:nvGraphicFramePr>
        <p:xfrm>
          <a:off x="3708400" y="4868863"/>
          <a:ext cx="151288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8" name="Equação" r:id="rId11" imgW="837836" imgH="393529" progId="Equation.3">
                  <p:embed/>
                </p:oleObj>
              </mc:Choice>
              <mc:Fallback>
                <p:oleObj name="Equação" r:id="rId11" imgW="837836" imgH="39352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868863"/>
                        <a:ext cx="1512888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468313" y="5734050"/>
            <a:ext cx="83518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Conclusão: </a:t>
            </a:r>
            <a:r>
              <a:rPr lang="pt-PT" b="1" dirty="0" smtClean="0">
                <a:solidFill>
                  <a:srgbClr val="FF0000"/>
                </a:solidFill>
              </a:rPr>
              <a:t>Frações </a:t>
            </a:r>
            <a:r>
              <a:rPr lang="pt-PT" b="1" dirty="0">
                <a:solidFill>
                  <a:srgbClr val="FF0000"/>
                </a:solidFill>
              </a:rPr>
              <a:t>com igual denominador, representa um número maior a que tiver maior numerador.</a:t>
            </a:r>
          </a:p>
        </p:txBody>
      </p:sp>
      <p:pic>
        <p:nvPicPr>
          <p:cNvPr id="28693" name="Picture 21" descr="Visualizaçã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04913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8680" grpId="0"/>
      <p:bldP spid="28682" grpId="0"/>
      <p:bldP spid="28683" grpId="0"/>
      <p:bldP spid="286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8064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 smtClean="0"/>
              <a:t>Frações </a:t>
            </a:r>
            <a:r>
              <a:rPr lang="pt-PT" b="1" dirty="0"/>
              <a:t>com igual numerador…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39750" y="1412875"/>
            <a:ext cx="820896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/>
              <a:t>A mãe do André pôs-lhe um problema: tenho uma barra de chocolate para repartir por duas, três ou quatro crianças. Em que caso, ficará cada criança com mais chocolate?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539750" y="4005263"/>
            <a:ext cx="79930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Quando são só duas crianças.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2700338" y="4437063"/>
          <a:ext cx="1223962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9" name="Equação" r:id="rId3" imgW="647419" imgH="393529" progId="Equation.3">
                  <p:embed/>
                </p:oleObj>
              </mc:Choice>
              <mc:Fallback>
                <p:oleObj name="Equação" r:id="rId3" imgW="647419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437063"/>
                        <a:ext cx="1223962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95288" y="5229225"/>
            <a:ext cx="59769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Concordas com o André?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95288" y="5805488"/>
            <a:ext cx="84248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Conclusão: </a:t>
            </a:r>
            <a:r>
              <a:rPr lang="pt-PT" b="1" dirty="0" smtClean="0">
                <a:solidFill>
                  <a:srgbClr val="FF0000"/>
                </a:solidFill>
              </a:rPr>
              <a:t>Frações </a:t>
            </a:r>
            <a:r>
              <a:rPr lang="pt-PT" b="1" dirty="0">
                <a:solidFill>
                  <a:srgbClr val="FF0000"/>
                </a:solidFill>
              </a:rPr>
              <a:t>com igual numerador, é maior a que tiver menor denominador.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3563938" y="2708275"/>
            <a:ext cx="865187" cy="4333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4429125" y="2708275"/>
            <a:ext cx="863600" cy="4333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3563938" y="3141663"/>
            <a:ext cx="576262" cy="4333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140200" y="3141663"/>
            <a:ext cx="576263" cy="4333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716463" y="3141663"/>
            <a:ext cx="57626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3563938" y="3573463"/>
            <a:ext cx="433387" cy="4333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3995738" y="3573463"/>
            <a:ext cx="431800" cy="4333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4427538" y="3573463"/>
            <a:ext cx="433387" cy="4333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859338" y="3573463"/>
            <a:ext cx="4318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3821" name="Object 29"/>
          <p:cNvGraphicFramePr>
            <a:graphicFrameLocks noChangeAspect="1"/>
          </p:cNvGraphicFramePr>
          <p:nvPr/>
        </p:nvGraphicFramePr>
        <p:xfrm>
          <a:off x="5508625" y="2708275"/>
          <a:ext cx="1682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0" name="Equação" r:id="rId5" imgW="152334" imgH="393529" progId="Equation.3">
                  <p:embed/>
                </p:oleObj>
              </mc:Choice>
              <mc:Fallback>
                <p:oleObj name="Equação" r:id="rId5" imgW="152334" imgH="393529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708275"/>
                        <a:ext cx="16827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3823" name="Object 31"/>
          <p:cNvGraphicFramePr>
            <a:graphicFrameLocks noChangeAspect="1"/>
          </p:cNvGraphicFramePr>
          <p:nvPr/>
        </p:nvGraphicFramePr>
        <p:xfrm>
          <a:off x="5508625" y="3141663"/>
          <a:ext cx="1587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1" name="Equação" r:id="rId7" imgW="139639" imgH="393529" progId="Equation.3">
                  <p:embed/>
                </p:oleObj>
              </mc:Choice>
              <mc:Fallback>
                <p:oleObj name="Equação" r:id="rId7" imgW="139639" imgH="393529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3141663"/>
                        <a:ext cx="15875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3825" name="Object 33"/>
          <p:cNvGraphicFramePr>
            <a:graphicFrameLocks noChangeAspect="1"/>
          </p:cNvGraphicFramePr>
          <p:nvPr/>
        </p:nvGraphicFramePr>
        <p:xfrm>
          <a:off x="5508625" y="3573463"/>
          <a:ext cx="1682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2" name="Equação" r:id="rId9" imgW="152334" imgH="393529" progId="Equation.3">
                  <p:embed/>
                </p:oleObj>
              </mc:Choice>
              <mc:Fallback>
                <p:oleObj name="Equação" r:id="rId9" imgW="152334" imgH="393529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3573463"/>
                        <a:ext cx="1682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27" name="Picture 35" descr="Ver a imagem em tamanho original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188913"/>
            <a:ext cx="9207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28" name="Text Box 36"/>
          <p:cNvSpPr txBox="1">
            <a:spLocks noChangeArrowheads="1"/>
          </p:cNvSpPr>
          <p:nvPr/>
        </p:nvSpPr>
        <p:spPr bwMode="auto">
          <a:xfrm>
            <a:off x="539750" y="2349500"/>
            <a:ext cx="7559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/>
              <a:t>O André pensou, fez um esquema e depois respondeu.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337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4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4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4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4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4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4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4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"/>
                                        <p:tgtEl>
                                          <p:spTgt spid="33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400" fill="hold"/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400" fill="hold"/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5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0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5" dur="5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6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797" grpId="0"/>
      <p:bldP spid="33798" grpId="0"/>
      <p:bldP spid="33801" grpId="0"/>
      <p:bldP spid="33802" grpId="0"/>
      <p:bldP spid="33804" grpId="0" animBg="1"/>
      <p:bldP spid="33805" grpId="0" animBg="1"/>
      <p:bldP spid="33806" grpId="0" animBg="1"/>
      <p:bldP spid="33807" grpId="0" animBg="1"/>
      <p:bldP spid="33808" grpId="0" animBg="1"/>
      <p:bldP spid="33809" grpId="0" animBg="1"/>
      <p:bldP spid="33810" grpId="0" animBg="1"/>
      <p:bldP spid="33811" grpId="0" animBg="1"/>
      <p:bldP spid="33812" grpId="0" animBg="1"/>
      <p:bldP spid="33826" grpId="0" animBg="1"/>
      <p:bldP spid="338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569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E se as </a:t>
            </a:r>
            <a:r>
              <a:rPr lang="pt-PT" b="1" dirty="0" smtClean="0"/>
              <a:t>frações </a:t>
            </a:r>
            <a:r>
              <a:rPr lang="pt-PT" b="1" dirty="0"/>
              <a:t>tiverem diferentes numeradores e diferentes denominadores? Como fazer?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692275" y="1268413"/>
          <a:ext cx="2524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9" name="Equação" r:id="rId3" imgW="152334" imgH="393529" progId="Equation.3">
                  <p:embed/>
                </p:oleObj>
              </mc:Choice>
              <mc:Fallback>
                <p:oleObj name="Equação" r:id="rId3" imgW="152334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268413"/>
                        <a:ext cx="2524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4643438" y="1268413"/>
          <a:ext cx="23812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0" name="Equação" r:id="rId5" imgW="139639" imgH="393529" progId="Equation.3">
                  <p:embed/>
                </p:oleObj>
              </mc:Choice>
              <mc:Fallback>
                <p:oleObj name="Equação" r:id="rId5" imgW="139639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1268413"/>
                        <a:ext cx="238125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1979613" y="1412875"/>
            <a:ext cx="3960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é maior ou menor que         ?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2484438" y="2276475"/>
            <a:ext cx="29511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>
                <a:solidFill>
                  <a:srgbClr val="FF00FF"/>
                </a:solidFill>
              </a:rPr>
              <a:t>É fácil !!!</a:t>
            </a:r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827088" y="2924175"/>
          <a:ext cx="16573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1" name="Equação" r:id="rId7" imgW="888614" imgH="393529" progId="Equation.3">
                  <p:embed/>
                </p:oleObj>
              </mc:Choice>
              <mc:Fallback>
                <p:oleObj name="Equação" r:id="rId7" imgW="888614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924175"/>
                        <a:ext cx="165735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4284663" y="2924175"/>
          <a:ext cx="158273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2" name="Equação" r:id="rId9" imgW="850531" imgH="393529" progId="Equation.3">
                  <p:embed/>
                </p:oleObj>
              </mc:Choice>
              <mc:Fallback>
                <p:oleObj name="Equação" r:id="rId9" imgW="850531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924175"/>
                        <a:ext cx="1582737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4832" name="Object 16"/>
          <p:cNvGraphicFramePr>
            <a:graphicFrameLocks noChangeAspect="1"/>
          </p:cNvGraphicFramePr>
          <p:nvPr/>
        </p:nvGraphicFramePr>
        <p:xfrm>
          <a:off x="2627313" y="3789363"/>
          <a:ext cx="15128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3" name="Equação" r:id="rId11" imgW="571252" imgH="203112" progId="Equation.3">
                  <p:embed/>
                </p:oleObj>
              </mc:Choice>
              <mc:Fallback>
                <p:oleObj name="Equação" r:id="rId11" imgW="571252" imgH="20311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789363"/>
                        <a:ext cx="1512887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1979613" y="4797425"/>
            <a:ext cx="33131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Logo</a:t>
            </a:r>
          </a:p>
        </p:txBody>
      </p:sp>
      <p:sp>
        <p:nvSpPr>
          <p:cNvPr id="34836" name="Rectangle 2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2916238" y="4581525"/>
          <a:ext cx="792162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4" name="Equação" r:id="rId13" imgW="393529" imgH="393529" progId="Equation.3">
                  <p:embed/>
                </p:oleObj>
              </mc:Choice>
              <mc:Fallback>
                <p:oleObj name="Equação" r:id="rId13" imgW="393529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4581525"/>
                        <a:ext cx="792162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250825" y="5661025"/>
            <a:ext cx="8424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>
                <a:solidFill>
                  <a:srgbClr val="FF00FF"/>
                </a:solidFill>
              </a:rPr>
              <a:t>Podemos dividir o numerador pelo denominador e comparar os resultados.</a:t>
            </a:r>
          </a:p>
        </p:txBody>
      </p:sp>
      <p:pic>
        <p:nvPicPr>
          <p:cNvPr id="34838" name="Picture 22" descr="Ver a imagem em tamanho origina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188913"/>
            <a:ext cx="1433513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5" dur="2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5" grpId="0"/>
      <p:bldP spid="34827" grpId="0"/>
      <p:bldP spid="34834" grpId="0"/>
      <p:bldP spid="348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763713" y="260350"/>
            <a:ext cx="52562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b="1"/>
              <a:t>FRACÕES EQUIVALENTES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23850" y="765175"/>
            <a:ext cx="8496300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A Educadora deu a cada um dos meninos: Zezinho, Pedrinho e Joãozinho, uma folha A</a:t>
            </a:r>
            <a:r>
              <a:rPr lang="pt-PT" b="1" baseline="-25000"/>
              <a:t>4 </a:t>
            </a:r>
            <a:r>
              <a:rPr lang="pt-PT" b="1"/>
              <a:t>para pintarem como se fosse uma parede.</a:t>
            </a:r>
          </a:p>
          <a:p>
            <a:pPr>
              <a:spcBef>
                <a:spcPct val="50000"/>
              </a:spcBef>
            </a:pPr>
            <a:r>
              <a:rPr lang="pt-PT" b="1"/>
              <a:t>O Zezinho pintou      da folha, o Pedrinho       e o Joãozinho      . Qual deles pintou mais?</a:t>
            </a:r>
            <a:endParaRPr lang="pt-PT" b="1" baseline="-25000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2339975" y="1341438"/>
          <a:ext cx="2524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7" name="Equação" r:id="rId3" imgW="152334" imgH="393529" progId="Equation.3">
                  <p:embed/>
                </p:oleObj>
              </mc:Choice>
              <mc:Fallback>
                <p:oleObj name="Equação" r:id="rId3" imgW="152334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1341438"/>
                        <a:ext cx="2524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4932363" y="1341438"/>
          <a:ext cx="254000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8" name="Equação" r:id="rId5" imgW="152334" imgH="393529" progId="Equation.3">
                  <p:embed/>
                </p:oleObj>
              </mc:Choice>
              <mc:Fallback>
                <p:oleObj name="Equação" r:id="rId5" imgW="152334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1341438"/>
                        <a:ext cx="254000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5850" name="Object 10"/>
          <p:cNvGraphicFramePr>
            <a:graphicFrameLocks noChangeAspect="1"/>
          </p:cNvGraphicFramePr>
          <p:nvPr/>
        </p:nvGraphicFramePr>
        <p:xfrm>
          <a:off x="6877050" y="1341438"/>
          <a:ext cx="254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9" name="Equação" r:id="rId7" imgW="152334" imgH="393529" progId="Equation.3">
                  <p:embed/>
                </p:oleObj>
              </mc:Choice>
              <mc:Fallback>
                <p:oleObj name="Equação" r:id="rId7" imgW="152334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1341438"/>
                        <a:ext cx="254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971550" y="2565400"/>
            <a:ext cx="865188" cy="7191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1835150" y="2565400"/>
            <a:ext cx="865188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3635375" y="2565400"/>
            <a:ext cx="433388" cy="7191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4067175" y="2565400"/>
            <a:ext cx="433388" cy="7191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4498975" y="2565400"/>
            <a:ext cx="433388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4930775" y="2565400"/>
            <a:ext cx="433388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6229350" y="2565400"/>
            <a:ext cx="212725" cy="720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6443663" y="2565400"/>
            <a:ext cx="212725" cy="720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6659563" y="2565400"/>
            <a:ext cx="212725" cy="720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7308850" y="2565400"/>
            <a:ext cx="212725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6877050" y="2565400"/>
            <a:ext cx="212725" cy="720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7740650" y="2565400"/>
            <a:ext cx="212725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7524750" y="2565400"/>
            <a:ext cx="212725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7092950" y="2565400"/>
            <a:ext cx="212725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900113" y="3500438"/>
            <a:ext cx="172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/>
              <a:t>Zezinho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3563938" y="3500438"/>
            <a:ext cx="1584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3635375" y="3500438"/>
            <a:ext cx="1728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/>
              <a:t>Pedrinho</a:t>
            </a: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6227763" y="3500438"/>
            <a:ext cx="172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/>
              <a:t>Joãozinho</a:t>
            </a:r>
          </a:p>
        </p:txBody>
      </p:sp>
      <p:graphicFrame>
        <p:nvGraphicFramePr>
          <p:cNvPr id="35871" name="Object 31"/>
          <p:cNvGraphicFramePr>
            <a:graphicFrameLocks noChangeAspect="1"/>
          </p:cNvGraphicFramePr>
          <p:nvPr>
            <p:ph sz="quarter" idx="1"/>
          </p:nvPr>
        </p:nvGraphicFramePr>
        <p:xfrm>
          <a:off x="1908175" y="3357563"/>
          <a:ext cx="250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0" name="Equação" r:id="rId9" imgW="152280" imgH="393480" progId="Equation.3">
                  <p:embed/>
                </p:oleObj>
              </mc:Choice>
              <mc:Fallback>
                <p:oleObj name="Equação" r:id="rId9" imgW="152280" imgH="3934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357563"/>
                        <a:ext cx="2508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6" name="Object 36"/>
          <p:cNvGraphicFramePr>
            <a:graphicFrameLocks noChangeAspect="1"/>
          </p:cNvGraphicFramePr>
          <p:nvPr>
            <p:ph sz="quarter" idx="3"/>
          </p:nvPr>
        </p:nvGraphicFramePr>
        <p:xfrm>
          <a:off x="7451725" y="3429000"/>
          <a:ext cx="250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1" name="Equação" r:id="rId11" imgW="152334" imgH="393529" progId="Equation.3">
                  <p:embed/>
                </p:oleObj>
              </mc:Choice>
              <mc:Fallback>
                <p:oleObj name="Equação" r:id="rId11" imgW="152334" imgH="393529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3429000"/>
                        <a:ext cx="2508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9" name="Object 39"/>
          <p:cNvGraphicFramePr>
            <a:graphicFrameLocks noChangeAspect="1"/>
          </p:cNvGraphicFramePr>
          <p:nvPr>
            <p:ph sz="quarter" idx="4"/>
          </p:nvPr>
        </p:nvGraphicFramePr>
        <p:xfrm>
          <a:off x="4787900" y="3429000"/>
          <a:ext cx="252413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2" name="Equação" r:id="rId12" imgW="152334" imgH="393529" progId="Equation.3">
                  <p:embed/>
                </p:oleObj>
              </mc:Choice>
              <mc:Fallback>
                <p:oleObj name="Equação" r:id="rId12" imgW="152334" imgH="393529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429000"/>
                        <a:ext cx="252413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84" name="Rectangle 4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5883" name="Object 43"/>
          <p:cNvGraphicFramePr>
            <a:graphicFrameLocks noChangeAspect="1"/>
          </p:cNvGraphicFramePr>
          <p:nvPr/>
        </p:nvGraphicFramePr>
        <p:xfrm>
          <a:off x="3132138" y="4292600"/>
          <a:ext cx="180022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3" name="Equação" r:id="rId13" imgW="1002865" imgH="393529" progId="Equation.3">
                  <p:embed/>
                </p:oleObj>
              </mc:Choice>
              <mc:Fallback>
                <p:oleObj name="Equação" r:id="rId13" imgW="1002865" imgH="393529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292600"/>
                        <a:ext cx="1800225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85" name="Text Box 45"/>
          <p:cNvSpPr txBox="1">
            <a:spLocks noChangeArrowheads="1"/>
          </p:cNvSpPr>
          <p:nvPr/>
        </p:nvSpPr>
        <p:spPr bwMode="auto">
          <a:xfrm>
            <a:off x="468313" y="5516563"/>
            <a:ext cx="69834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 dirty="0"/>
              <a:t>Afinal, pintaram todos a mesma porção de folha. </a:t>
            </a:r>
            <a:r>
              <a:rPr lang="pt-PT" b="1" dirty="0" smtClean="0">
                <a:solidFill>
                  <a:srgbClr val="FF0000"/>
                </a:solidFill>
              </a:rPr>
              <a:t>Frações </a:t>
            </a:r>
            <a:r>
              <a:rPr lang="pt-PT" b="1" dirty="0">
                <a:solidFill>
                  <a:srgbClr val="FF0000"/>
                </a:solidFill>
              </a:rPr>
              <a:t>equivalentes são fracções que representam o mesmo número.</a:t>
            </a:r>
          </a:p>
        </p:txBody>
      </p:sp>
      <p:pic>
        <p:nvPicPr>
          <p:cNvPr id="35886" name="Picture 46" descr="Ver a imagem em tamanho origina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138" y="4724400"/>
            <a:ext cx="13493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358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358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358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358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1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10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10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1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1000"/>
                                        <p:tgtEl>
                                          <p:spTgt spid="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10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3" dur="10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6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1000"/>
                                        <p:tgtEl>
                                          <p:spTgt spid="35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10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5" dur="10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10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10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4" dur="10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7" dur="10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10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3" dur="10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8" dur="1000"/>
                                        <p:tgtEl>
                                          <p:spTgt spid="35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35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35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52" grpId="0" animBg="1"/>
      <p:bldP spid="35853" grpId="0" animBg="1"/>
      <p:bldP spid="35854" grpId="0" animBg="1"/>
      <p:bldP spid="35855" grpId="0" animBg="1"/>
      <p:bldP spid="35856" grpId="0" animBg="1"/>
      <p:bldP spid="35857" grpId="0" animBg="1"/>
      <p:bldP spid="35858" grpId="0" animBg="1"/>
      <p:bldP spid="35859" grpId="0" animBg="1"/>
      <p:bldP spid="35860" grpId="0" animBg="1"/>
      <p:bldP spid="35861" grpId="0" animBg="1"/>
      <p:bldP spid="35862" grpId="0" animBg="1"/>
      <p:bldP spid="35863" grpId="0" animBg="1"/>
      <p:bldP spid="35864" grpId="0" animBg="1"/>
      <p:bldP spid="35865" grpId="0" animBg="1"/>
      <p:bldP spid="35867" grpId="0"/>
      <p:bldP spid="35869" grpId="0"/>
      <p:bldP spid="35870" grpId="0"/>
      <p:bldP spid="35884" grpId="0" animBg="1"/>
      <p:bldP spid="3588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179388" y="35004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1187450" y="1557338"/>
          <a:ext cx="13684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6" name="Equação" r:id="rId3" imgW="660113" imgH="393529" progId="Equation.3">
                  <p:embed/>
                </p:oleObj>
              </mc:Choice>
              <mc:Fallback>
                <p:oleObj name="Equação" r:id="rId3" imgW="660113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557338"/>
                        <a:ext cx="136842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0" name="Object 10"/>
          <p:cNvGraphicFramePr>
            <a:graphicFrameLocks noChangeAspect="1"/>
          </p:cNvGraphicFramePr>
          <p:nvPr>
            <p:ph/>
          </p:nvPr>
        </p:nvGraphicFramePr>
        <p:xfrm>
          <a:off x="5724525" y="1628775"/>
          <a:ext cx="1295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7" name="Equação" r:id="rId5" imgW="660113" imgH="393529" progId="Equation.3">
                  <p:embed/>
                </p:oleObj>
              </mc:Choice>
              <mc:Fallback>
                <p:oleObj name="Equação" r:id="rId5" imgW="660113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628775"/>
                        <a:ext cx="12954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2268538" y="476250"/>
            <a:ext cx="424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b="1"/>
              <a:t>Repara:</a:t>
            </a:r>
          </a:p>
        </p:txBody>
      </p:sp>
      <p:sp>
        <p:nvSpPr>
          <p:cNvPr id="40979" name="AutoShape 19"/>
          <p:cNvSpPr>
            <a:spLocks noChangeArrowheads="1"/>
          </p:cNvSpPr>
          <p:nvPr/>
        </p:nvSpPr>
        <p:spPr bwMode="auto">
          <a:xfrm>
            <a:off x="1116013" y="981075"/>
            <a:ext cx="1655762" cy="360363"/>
          </a:xfrm>
          <a:prstGeom prst="curvedDownArrow">
            <a:avLst>
              <a:gd name="adj1" fmla="val 91894"/>
              <a:gd name="adj2" fmla="val 183788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0980" name="AutoShape 20"/>
          <p:cNvSpPr>
            <a:spLocks noChangeArrowheads="1"/>
          </p:cNvSpPr>
          <p:nvPr/>
        </p:nvSpPr>
        <p:spPr bwMode="auto">
          <a:xfrm rot="10665509">
            <a:off x="5580063" y="1052513"/>
            <a:ext cx="1574800" cy="365125"/>
          </a:xfrm>
          <a:prstGeom prst="curvedUpArrow">
            <a:avLst>
              <a:gd name="adj1" fmla="val 86261"/>
              <a:gd name="adj2" fmla="val 172522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0981" name="AutoShape 21"/>
          <p:cNvSpPr>
            <a:spLocks noChangeArrowheads="1"/>
          </p:cNvSpPr>
          <p:nvPr/>
        </p:nvSpPr>
        <p:spPr bwMode="auto">
          <a:xfrm>
            <a:off x="1187450" y="1268413"/>
            <a:ext cx="936625" cy="287337"/>
          </a:xfrm>
          <a:prstGeom prst="curvedDownArrow">
            <a:avLst>
              <a:gd name="adj1" fmla="val 65193"/>
              <a:gd name="adj2" fmla="val 130387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0982" name="AutoShape 22"/>
          <p:cNvSpPr>
            <a:spLocks noChangeArrowheads="1"/>
          </p:cNvSpPr>
          <p:nvPr/>
        </p:nvSpPr>
        <p:spPr bwMode="auto">
          <a:xfrm>
            <a:off x="1116013" y="2565400"/>
            <a:ext cx="1728787" cy="431800"/>
          </a:xfrm>
          <a:prstGeom prst="curvedUpArrow">
            <a:avLst>
              <a:gd name="adj1" fmla="val 80074"/>
              <a:gd name="adj2" fmla="val 160147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0983" name="AutoShape 23"/>
          <p:cNvSpPr>
            <a:spLocks noChangeArrowheads="1"/>
          </p:cNvSpPr>
          <p:nvPr/>
        </p:nvSpPr>
        <p:spPr bwMode="auto">
          <a:xfrm>
            <a:off x="1258888" y="2349500"/>
            <a:ext cx="863600" cy="287338"/>
          </a:xfrm>
          <a:prstGeom prst="curvedUpArrow">
            <a:avLst>
              <a:gd name="adj1" fmla="val 60110"/>
              <a:gd name="adj2" fmla="val 120221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1547813" y="2565400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x 2</a:t>
            </a: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1908175" y="2924175"/>
            <a:ext cx="649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x 4</a:t>
            </a: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1547813" y="981075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x 2</a:t>
            </a: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auto">
          <a:xfrm>
            <a:off x="1763713" y="620713"/>
            <a:ext cx="649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x 4</a:t>
            </a:r>
          </a:p>
        </p:txBody>
      </p:sp>
      <p:sp>
        <p:nvSpPr>
          <p:cNvPr id="40988" name="AutoShape 28"/>
          <p:cNvSpPr>
            <a:spLocks noChangeArrowheads="1"/>
          </p:cNvSpPr>
          <p:nvPr/>
        </p:nvSpPr>
        <p:spPr bwMode="auto">
          <a:xfrm rot="10665509">
            <a:off x="6227763" y="1412875"/>
            <a:ext cx="781050" cy="230188"/>
          </a:xfrm>
          <a:prstGeom prst="curvedUpArrow">
            <a:avLst>
              <a:gd name="adj1" fmla="val 67862"/>
              <a:gd name="adj2" fmla="val 135724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0990" name="AutoShape 30"/>
          <p:cNvSpPr>
            <a:spLocks noChangeArrowheads="1"/>
          </p:cNvSpPr>
          <p:nvPr/>
        </p:nvSpPr>
        <p:spPr bwMode="auto">
          <a:xfrm rot="5400000">
            <a:off x="6547644" y="2102644"/>
            <a:ext cx="287338" cy="781050"/>
          </a:xfrm>
          <a:prstGeom prst="curvedLeftArrow">
            <a:avLst>
              <a:gd name="adj1" fmla="val 54365"/>
              <a:gd name="adj2" fmla="val 108729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0991" name="AutoShape 31"/>
          <p:cNvSpPr>
            <a:spLocks noChangeArrowheads="1"/>
          </p:cNvSpPr>
          <p:nvPr/>
        </p:nvSpPr>
        <p:spPr bwMode="auto">
          <a:xfrm rot="5400000">
            <a:off x="6115844" y="1956594"/>
            <a:ext cx="503238" cy="1574800"/>
          </a:xfrm>
          <a:prstGeom prst="curvedLeftArrow">
            <a:avLst>
              <a:gd name="adj1" fmla="val 62587"/>
              <a:gd name="adj2" fmla="val 125173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6300788" y="1052513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2</a:t>
            </a:r>
          </a:p>
        </p:txBody>
      </p:sp>
      <p:sp>
        <p:nvSpPr>
          <p:cNvPr id="40993" name="Text Box 33"/>
          <p:cNvSpPr txBox="1">
            <a:spLocks noChangeArrowheads="1"/>
          </p:cNvSpPr>
          <p:nvPr/>
        </p:nvSpPr>
        <p:spPr bwMode="auto">
          <a:xfrm>
            <a:off x="5940425" y="692150"/>
            <a:ext cx="649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4</a:t>
            </a:r>
          </a:p>
        </p:txBody>
      </p:sp>
      <p:sp>
        <p:nvSpPr>
          <p:cNvPr id="40994" name="Text Box 34"/>
          <p:cNvSpPr txBox="1">
            <a:spLocks noChangeArrowheads="1"/>
          </p:cNvSpPr>
          <p:nvPr/>
        </p:nvSpPr>
        <p:spPr bwMode="auto">
          <a:xfrm>
            <a:off x="6156325" y="2565400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2</a:t>
            </a:r>
          </a:p>
        </p:txBody>
      </p:sp>
      <p:sp>
        <p:nvSpPr>
          <p:cNvPr id="40996" name="Text Box 36"/>
          <p:cNvSpPr txBox="1">
            <a:spLocks noChangeArrowheads="1"/>
          </p:cNvSpPr>
          <p:nvPr/>
        </p:nvSpPr>
        <p:spPr bwMode="auto">
          <a:xfrm>
            <a:off x="6011863" y="2997200"/>
            <a:ext cx="6492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4</a:t>
            </a:r>
          </a:p>
        </p:txBody>
      </p:sp>
      <p:sp>
        <p:nvSpPr>
          <p:cNvPr id="40997" name="Text Box 37"/>
          <p:cNvSpPr txBox="1">
            <a:spLocks noChangeArrowheads="1"/>
          </p:cNvSpPr>
          <p:nvPr/>
        </p:nvSpPr>
        <p:spPr bwMode="auto">
          <a:xfrm>
            <a:off x="3563938" y="1700213"/>
            <a:ext cx="12239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b="1"/>
              <a:t>ou</a:t>
            </a:r>
          </a:p>
        </p:txBody>
      </p:sp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250825" y="4437063"/>
            <a:ext cx="835183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 u="sng" dirty="0"/>
              <a:t>Princípio de equivalência de </a:t>
            </a:r>
            <a:r>
              <a:rPr lang="pt-PT" b="1" u="sng" dirty="0" smtClean="0"/>
              <a:t>frações</a:t>
            </a:r>
            <a:r>
              <a:rPr lang="pt-PT" b="1" dirty="0"/>
              <a:t>:</a:t>
            </a:r>
            <a:r>
              <a:rPr lang="pt-PT" b="1" dirty="0">
                <a:solidFill>
                  <a:srgbClr val="0000FF"/>
                </a:solidFill>
              </a:rPr>
              <a:t> se multiplicarmos ou dividirmos ambos os termos de uma </a:t>
            </a:r>
            <a:r>
              <a:rPr lang="pt-PT" b="1" dirty="0" smtClean="0">
                <a:solidFill>
                  <a:srgbClr val="0000FF"/>
                </a:solidFill>
              </a:rPr>
              <a:t>fração </a:t>
            </a:r>
            <a:r>
              <a:rPr lang="pt-PT" b="1" dirty="0">
                <a:solidFill>
                  <a:srgbClr val="0000FF"/>
                </a:solidFill>
              </a:rPr>
              <a:t>pelo mesmo número inteiro, diferente de zero, obtemos uma fracção equivalente à dada.</a:t>
            </a:r>
          </a:p>
        </p:txBody>
      </p:sp>
      <p:pic>
        <p:nvPicPr>
          <p:cNvPr id="41025" name="Picture 65" descr="Ver a imagem em tamanho origina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188913"/>
            <a:ext cx="1401763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0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40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fill="hold"/>
                                        <p:tgtEl>
                                          <p:spTgt spid="40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0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0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0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0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0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0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0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0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0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0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0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409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409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9" grpId="0" animBg="1"/>
      <p:bldP spid="40980" grpId="0" animBg="1"/>
      <p:bldP spid="40981" grpId="0" animBg="1"/>
      <p:bldP spid="40982" grpId="0" animBg="1"/>
      <p:bldP spid="40983" grpId="0" animBg="1"/>
      <p:bldP spid="40984" grpId="0"/>
      <p:bldP spid="40985" grpId="0"/>
      <p:bldP spid="40986" grpId="0"/>
      <p:bldP spid="40987" grpId="0"/>
      <p:bldP spid="40988" grpId="0" animBg="1"/>
      <p:bldP spid="40990" grpId="0" animBg="1"/>
      <p:bldP spid="40991" grpId="0" animBg="1"/>
      <p:bldP spid="40992" grpId="0"/>
      <p:bldP spid="40993" grpId="0"/>
      <p:bldP spid="40994" grpId="0"/>
      <p:bldP spid="40996" grpId="0"/>
      <p:bldP spid="40997" grpId="0"/>
      <p:bldP spid="409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468313" y="476250"/>
            <a:ext cx="3959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 smtClean="0"/>
              <a:t>Faça você...</a:t>
            </a:r>
            <a:endParaRPr lang="pt-PT" b="1" dirty="0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468313" y="981075"/>
            <a:ext cx="49672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Por exemplo:</a:t>
            </a: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3020" name="AutoShape 12"/>
          <p:cNvSpPr>
            <a:spLocks noChangeArrowheads="1"/>
          </p:cNvSpPr>
          <p:nvPr/>
        </p:nvSpPr>
        <p:spPr bwMode="auto">
          <a:xfrm>
            <a:off x="755650" y="1700213"/>
            <a:ext cx="1008063" cy="215900"/>
          </a:xfrm>
          <a:prstGeom prst="curvedDown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3021" name="AutoShape 13"/>
          <p:cNvSpPr>
            <a:spLocks noChangeArrowheads="1"/>
          </p:cNvSpPr>
          <p:nvPr/>
        </p:nvSpPr>
        <p:spPr bwMode="auto">
          <a:xfrm>
            <a:off x="755650" y="2708275"/>
            <a:ext cx="1008063" cy="215900"/>
          </a:xfrm>
          <a:prstGeom prst="curvedUp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3022" name="AutoShape 14"/>
          <p:cNvSpPr>
            <a:spLocks noChangeArrowheads="1"/>
          </p:cNvSpPr>
          <p:nvPr/>
        </p:nvSpPr>
        <p:spPr bwMode="auto">
          <a:xfrm>
            <a:off x="3779838" y="3860800"/>
            <a:ext cx="1008062" cy="215900"/>
          </a:xfrm>
          <a:prstGeom prst="curvedDown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3023" name="AutoShape 15"/>
          <p:cNvSpPr>
            <a:spLocks noChangeArrowheads="1"/>
          </p:cNvSpPr>
          <p:nvPr/>
        </p:nvSpPr>
        <p:spPr bwMode="auto">
          <a:xfrm>
            <a:off x="6732588" y="1773238"/>
            <a:ext cx="1008062" cy="215900"/>
          </a:xfrm>
          <a:prstGeom prst="curvedDown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3024" name="AutoShape 16"/>
          <p:cNvSpPr>
            <a:spLocks noChangeArrowheads="1"/>
          </p:cNvSpPr>
          <p:nvPr/>
        </p:nvSpPr>
        <p:spPr bwMode="auto">
          <a:xfrm>
            <a:off x="6659563" y="2781300"/>
            <a:ext cx="1008062" cy="215900"/>
          </a:xfrm>
          <a:prstGeom prst="curvedUp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3025" name="AutoShape 17"/>
          <p:cNvSpPr>
            <a:spLocks noChangeArrowheads="1"/>
          </p:cNvSpPr>
          <p:nvPr/>
        </p:nvSpPr>
        <p:spPr bwMode="auto">
          <a:xfrm>
            <a:off x="3779838" y="4941888"/>
            <a:ext cx="1008062" cy="215900"/>
          </a:xfrm>
          <a:prstGeom prst="curvedUp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971550" y="141287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x 3</a:t>
            </a: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900113" y="28527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x 3</a:t>
            </a:r>
          </a:p>
        </p:txBody>
      </p:sp>
      <p:sp>
        <p:nvSpPr>
          <p:cNvPr id="43028" name="Text Box 20"/>
          <p:cNvSpPr txBox="1">
            <a:spLocks noChangeArrowheads="1"/>
          </p:cNvSpPr>
          <p:nvPr/>
        </p:nvSpPr>
        <p:spPr bwMode="auto">
          <a:xfrm>
            <a:off x="3924300" y="35734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5</a:t>
            </a:r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3924300" y="515778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5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6948488" y="1484313"/>
            <a:ext cx="10080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x 2</a:t>
            </a: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6877050" y="2924175"/>
            <a:ext cx="10080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x 2</a:t>
            </a:r>
          </a:p>
        </p:txBody>
      </p:sp>
      <p:pic>
        <p:nvPicPr>
          <p:cNvPr id="43032" name="Picture 24" descr="Ver a imagem em tamanho orig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437063"/>
            <a:ext cx="1617663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34" name="Rectangle 2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3033" name="Object 25"/>
          <p:cNvGraphicFramePr>
            <a:graphicFrameLocks noChangeAspect="1"/>
          </p:cNvGraphicFramePr>
          <p:nvPr/>
        </p:nvGraphicFramePr>
        <p:xfrm>
          <a:off x="755650" y="1916113"/>
          <a:ext cx="54133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5" name="Equação" r:id="rId4" imgW="266469" imgH="393359" progId="Equation.3">
                  <p:embed/>
                </p:oleObj>
              </mc:Choice>
              <mc:Fallback>
                <p:oleObj name="Equação" r:id="rId4" imgW="266469" imgH="39335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916113"/>
                        <a:ext cx="541338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36" name="Rectangle 2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3035" name="Object 27"/>
          <p:cNvGraphicFramePr>
            <a:graphicFrameLocks noChangeAspect="1"/>
          </p:cNvGraphicFramePr>
          <p:nvPr/>
        </p:nvGraphicFramePr>
        <p:xfrm>
          <a:off x="1331913" y="1916113"/>
          <a:ext cx="4064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6" name="Equação" r:id="rId6" imgW="203112" imgH="393529" progId="Equation.3">
                  <p:embed/>
                </p:oleObj>
              </mc:Choice>
              <mc:Fallback>
                <p:oleObj name="Equação" r:id="rId6" imgW="203112" imgH="39352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916113"/>
                        <a:ext cx="406400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38" name="Rectangle 3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3037" name="Object 29"/>
          <p:cNvGraphicFramePr>
            <a:graphicFrameLocks noChangeAspect="1"/>
          </p:cNvGraphicFramePr>
          <p:nvPr/>
        </p:nvGraphicFramePr>
        <p:xfrm>
          <a:off x="3635375" y="4076700"/>
          <a:ext cx="757238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7" name="Equação" r:id="rId8" imgW="342751" imgH="393529" progId="Equation.3">
                  <p:embed/>
                </p:oleObj>
              </mc:Choice>
              <mc:Fallback>
                <p:oleObj name="Equação" r:id="rId8" imgW="342751" imgH="393529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076700"/>
                        <a:ext cx="757238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40" name="Rectangle 3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3039" name="Object 31"/>
          <p:cNvGraphicFramePr>
            <a:graphicFrameLocks noChangeAspect="1"/>
          </p:cNvGraphicFramePr>
          <p:nvPr/>
        </p:nvGraphicFramePr>
        <p:xfrm>
          <a:off x="4500563" y="4076700"/>
          <a:ext cx="25400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8" name="Equação" r:id="rId10" imgW="152334" imgH="393529" progId="Equation.3">
                  <p:embed/>
                </p:oleObj>
              </mc:Choice>
              <mc:Fallback>
                <p:oleObj name="Equação" r:id="rId10" imgW="152334" imgH="393529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4076700"/>
                        <a:ext cx="254000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42" name="Rectangle 3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3041" name="Object 33"/>
          <p:cNvGraphicFramePr>
            <a:graphicFrameLocks noChangeAspect="1"/>
          </p:cNvGraphicFramePr>
          <p:nvPr/>
        </p:nvGraphicFramePr>
        <p:xfrm>
          <a:off x="6659563" y="1989138"/>
          <a:ext cx="5397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9" name="Equação" r:id="rId12" imgW="266469" imgH="393359" progId="Equation.3">
                  <p:embed/>
                </p:oleObj>
              </mc:Choice>
              <mc:Fallback>
                <p:oleObj name="Equação" r:id="rId12" imgW="266469" imgH="393359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1989138"/>
                        <a:ext cx="539750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44" name="Rectangle 3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3043" name="Object 35"/>
          <p:cNvGraphicFramePr>
            <a:graphicFrameLocks noChangeAspect="1"/>
          </p:cNvGraphicFramePr>
          <p:nvPr/>
        </p:nvGraphicFramePr>
        <p:xfrm>
          <a:off x="7308850" y="1989138"/>
          <a:ext cx="40481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0" name="Equação" r:id="rId14" imgW="203112" imgH="393529" progId="Equation.3">
                  <p:embed/>
                </p:oleObj>
              </mc:Choice>
              <mc:Fallback>
                <p:oleObj name="Equação" r:id="rId14" imgW="203112" imgH="393529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1989138"/>
                        <a:ext cx="404813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30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30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430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800" decel="1000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800" decel="1000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800" decel="1000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800" decel="1000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800" decel="100000"/>
                                        <p:tgtEl>
                                          <p:spTgt spid="43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800" decel="1000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800" decel="1000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1" dur="10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6" dur="1000"/>
                                        <p:tgtEl>
                                          <p:spTgt spid="4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61" dur="10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3" grpId="0"/>
      <p:bldP spid="43020" grpId="0" animBg="1"/>
      <p:bldP spid="43021" grpId="0" animBg="1"/>
      <p:bldP spid="43022" grpId="0" animBg="1"/>
      <p:bldP spid="43023" grpId="0" animBg="1"/>
      <p:bldP spid="43024" grpId="0" animBg="1"/>
      <p:bldP spid="43025" grpId="0" animBg="1"/>
      <p:bldP spid="43026" grpId="0"/>
      <p:bldP spid="43027" grpId="0"/>
      <p:bldP spid="43028" grpId="0"/>
      <p:bldP spid="43029" grpId="0"/>
      <p:bldP spid="43030" grpId="0"/>
      <p:bldP spid="430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79388" y="260350"/>
            <a:ext cx="87852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 dirty="0"/>
              <a:t>Simplificar uma </a:t>
            </a:r>
            <a:r>
              <a:rPr lang="pt-PT" b="1" dirty="0" smtClean="0"/>
              <a:t>fração </a:t>
            </a:r>
            <a:r>
              <a:rPr lang="pt-PT" b="1" dirty="0"/>
              <a:t>é, obter uma </a:t>
            </a:r>
            <a:r>
              <a:rPr lang="pt-PT" b="1" dirty="0" smtClean="0"/>
              <a:t>fração </a:t>
            </a:r>
            <a:r>
              <a:rPr lang="pt-PT" b="1" dirty="0"/>
              <a:t>equivalente com termos menores.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50825" y="1125538"/>
            <a:ext cx="8424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Então, simplifica até ao máximo a </a:t>
            </a:r>
            <a:r>
              <a:rPr lang="pt-PT" b="1" dirty="0" smtClean="0"/>
              <a:t>fração</a:t>
            </a:r>
            <a:r>
              <a:rPr lang="pt-PT" b="1" dirty="0"/>
              <a:t>:</a:t>
            </a: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4042" name="AutoShape 10"/>
          <p:cNvSpPr>
            <a:spLocks noChangeArrowheads="1"/>
          </p:cNvSpPr>
          <p:nvPr/>
        </p:nvSpPr>
        <p:spPr bwMode="auto">
          <a:xfrm>
            <a:off x="684213" y="2133600"/>
            <a:ext cx="1008062" cy="215900"/>
          </a:xfrm>
          <a:prstGeom prst="curvedDown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4043" name="AutoShape 11"/>
          <p:cNvSpPr>
            <a:spLocks noChangeArrowheads="1"/>
          </p:cNvSpPr>
          <p:nvPr/>
        </p:nvSpPr>
        <p:spPr bwMode="auto">
          <a:xfrm>
            <a:off x="1476375" y="2060575"/>
            <a:ext cx="719138" cy="142875"/>
          </a:xfrm>
          <a:prstGeom prst="curvedDownArrow">
            <a:avLst>
              <a:gd name="adj1" fmla="val 100667"/>
              <a:gd name="adj2" fmla="val 201333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4044" name="AutoShape 12"/>
          <p:cNvSpPr>
            <a:spLocks noChangeArrowheads="1"/>
          </p:cNvSpPr>
          <p:nvPr/>
        </p:nvSpPr>
        <p:spPr bwMode="auto">
          <a:xfrm>
            <a:off x="6732588" y="2060575"/>
            <a:ext cx="1008062" cy="215900"/>
          </a:xfrm>
          <a:prstGeom prst="curvedDown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4046" name="AutoShape 14"/>
          <p:cNvSpPr>
            <a:spLocks noChangeArrowheads="1"/>
          </p:cNvSpPr>
          <p:nvPr/>
        </p:nvSpPr>
        <p:spPr bwMode="auto">
          <a:xfrm>
            <a:off x="684213" y="3141663"/>
            <a:ext cx="1008062" cy="215900"/>
          </a:xfrm>
          <a:prstGeom prst="curvedUp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4047" name="AutoShape 15"/>
          <p:cNvSpPr>
            <a:spLocks noChangeArrowheads="1"/>
          </p:cNvSpPr>
          <p:nvPr/>
        </p:nvSpPr>
        <p:spPr bwMode="auto">
          <a:xfrm>
            <a:off x="1403350" y="3284538"/>
            <a:ext cx="720725" cy="142875"/>
          </a:xfrm>
          <a:prstGeom prst="curvedUpArrow">
            <a:avLst>
              <a:gd name="adj1" fmla="val 100889"/>
              <a:gd name="adj2" fmla="val 201778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4048" name="AutoShape 16"/>
          <p:cNvSpPr>
            <a:spLocks noChangeArrowheads="1"/>
          </p:cNvSpPr>
          <p:nvPr/>
        </p:nvSpPr>
        <p:spPr bwMode="auto">
          <a:xfrm>
            <a:off x="1979613" y="3141663"/>
            <a:ext cx="720725" cy="142875"/>
          </a:xfrm>
          <a:prstGeom prst="curvedUpArrow">
            <a:avLst>
              <a:gd name="adj1" fmla="val 100889"/>
              <a:gd name="adj2" fmla="val 201778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4049" name="AutoShape 17"/>
          <p:cNvSpPr>
            <a:spLocks noChangeArrowheads="1"/>
          </p:cNvSpPr>
          <p:nvPr/>
        </p:nvSpPr>
        <p:spPr bwMode="auto">
          <a:xfrm>
            <a:off x="6732588" y="3141663"/>
            <a:ext cx="1008062" cy="215900"/>
          </a:xfrm>
          <a:prstGeom prst="curvedUpArrow">
            <a:avLst>
              <a:gd name="adj1" fmla="val 93382"/>
              <a:gd name="adj2" fmla="val 186765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779838" y="2420938"/>
            <a:ext cx="1800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b="1"/>
              <a:t>ou</a:t>
            </a: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755650" y="1773238"/>
            <a:ext cx="719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2</a:t>
            </a: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1476375" y="1773238"/>
            <a:ext cx="719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2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755650" y="3357563"/>
            <a:ext cx="719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2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1476375" y="3429000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2</a:t>
            </a: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6804025" y="1700213"/>
            <a:ext cx="10810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12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6732588" y="3357563"/>
            <a:ext cx="10810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12</a:t>
            </a:r>
          </a:p>
        </p:txBody>
      </p:sp>
      <p:graphicFrame>
        <p:nvGraphicFramePr>
          <p:cNvPr id="44059" name="Object 27"/>
          <p:cNvGraphicFramePr>
            <a:graphicFrameLocks noChangeAspect="1"/>
          </p:cNvGraphicFramePr>
          <p:nvPr/>
        </p:nvGraphicFramePr>
        <p:xfrm>
          <a:off x="468313" y="4581525"/>
          <a:ext cx="449262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2" name="Equação" r:id="rId3" imgW="152334" imgH="393529" progId="Equation.3">
                  <p:embed/>
                </p:oleObj>
              </mc:Choice>
              <mc:Fallback>
                <p:oleObj name="Equação" r:id="rId3" imgW="152334" imgH="39352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581525"/>
                        <a:ext cx="449262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900113" y="4868863"/>
            <a:ext cx="7127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não se pode simplificar mais. </a:t>
            </a:r>
            <a:r>
              <a:rPr lang="pt-PT" b="1" dirty="0">
                <a:solidFill>
                  <a:srgbClr val="FF0000"/>
                </a:solidFill>
              </a:rPr>
              <a:t>Chama-se </a:t>
            </a:r>
            <a:r>
              <a:rPr lang="pt-PT" b="1" dirty="0" smtClean="0">
                <a:solidFill>
                  <a:srgbClr val="FF0000"/>
                </a:solidFill>
              </a:rPr>
              <a:t>FRAÇÃO </a:t>
            </a:r>
            <a:r>
              <a:rPr lang="pt-PT" b="1" dirty="0">
                <a:solidFill>
                  <a:srgbClr val="FF0000"/>
                </a:solidFill>
              </a:rPr>
              <a:t>IRREDUTÍVEL. </a:t>
            </a:r>
          </a:p>
        </p:txBody>
      </p:sp>
      <p:pic>
        <p:nvPicPr>
          <p:cNvPr id="44062" name="Picture 30" descr="Ver a imagem em tamanho origina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581525"/>
            <a:ext cx="1512888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4063" name="Object 31"/>
          <p:cNvGraphicFramePr>
            <a:graphicFrameLocks noChangeAspect="1"/>
          </p:cNvGraphicFramePr>
          <p:nvPr/>
        </p:nvGraphicFramePr>
        <p:xfrm>
          <a:off x="539750" y="2349500"/>
          <a:ext cx="6969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3" name="Equação" r:id="rId6" imgW="342751" imgH="393529" progId="Equation.3">
                  <p:embed/>
                </p:oleObj>
              </mc:Choice>
              <mc:Fallback>
                <p:oleObj name="Equação" r:id="rId6" imgW="342751" imgH="393529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349500"/>
                        <a:ext cx="696913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65" name="Object 33"/>
          <p:cNvGraphicFramePr>
            <a:graphicFrameLocks noChangeAspect="1"/>
          </p:cNvGraphicFramePr>
          <p:nvPr/>
        </p:nvGraphicFramePr>
        <p:xfrm>
          <a:off x="1258888" y="2349500"/>
          <a:ext cx="67627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4" name="Equação" r:id="rId8" imgW="330057" imgH="393529" progId="Equation.3">
                  <p:embed/>
                </p:oleObj>
              </mc:Choice>
              <mc:Fallback>
                <p:oleObj name="Equação" r:id="rId8" imgW="330057" imgH="393529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349500"/>
                        <a:ext cx="676275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70" name="Rectangle 38"/>
          <p:cNvSpPr>
            <a:spLocks noChangeArrowheads="1"/>
          </p:cNvSpPr>
          <p:nvPr/>
        </p:nvSpPr>
        <p:spPr bwMode="auto">
          <a:xfrm rot="9822357">
            <a:off x="0" y="3284538"/>
            <a:ext cx="91440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s-ES"/>
          </a:p>
        </p:txBody>
      </p:sp>
      <p:graphicFrame>
        <p:nvGraphicFramePr>
          <p:cNvPr id="44069" name="Object 37"/>
          <p:cNvGraphicFramePr>
            <a:graphicFrameLocks noChangeAspect="1"/>
          </p:cNvGraphicFramePr>
          <p:nvPr/>
        </p:nvGraphicFramePr>
        <p:xfrm>
          <a:off x="1908175" y="2349500"/>
          <a:ext cx="54133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5" name="Equação" r:id="rId10" imgW="266469" imgH="393359" progId="Equation.3">
                  <p:embed/>
                </p:oleObj>
              </mc:Choice>
              <mc:Fallback>
                <p:oleObj name="Equação" r:id="rId10" imgW="266469" imgH="393359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349500"/>
                        <a:ext cx="541338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72" name="Rectangle 40"/>
          <p:cNvSpPr>
            <a:spLocks noChangeArrowheads="1"/>
          </p:cNvSpPr>
          <p:nvPr/>
        </p:nvSpPr>
        <p:spPr bwMode="auto">
          <a:xfrm rot="5400000">
            <a:off x="3888581" y="4255294"/>
            <a:ext cx="9144001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4071" name="Object 39"/>
          <p:cNvGraphicFramePr>
            <a:graphicFrameLocks noChangeAspect="1"/>
          </p:cNvGraphicFramePr>
          <p:nvPr/>
        </p:nvGraphicFramePr>
        <p:xfrm>
          <a:off x="2411413" y="2349500"/>
          <a:ext cx="309562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6" name="Equação" r:id="rId12" imgW="152334" imgH="393529" progId="Equation.3">
                  <p:embed/>
                </p:oleObj>
              </mc:Choice>
              <mc:Fallback>
                <p:oleObj name="Equação" r:id="rId12" imgW="152334" imgH="393529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349500"/>
                        <a:ext cx="309562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73" name="Object 41"/>
          <p:cNvGraphicFramePr>
            <a:graphicFrameLocks noChangeAspect="1"/>
          </p:cNvGraphicFramePr>
          <p:nvPr/>
        </p:nvGraphicFramePr>
        <p:xfrm>
          <a:off x="6588125" y="2276475"/>
          <a:ext cx="6953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7" name="Equação" r:id="rId14" imgW="342751" imgH="393529" progId="Equation.3">
                  <p:embed/>
                </p:oleObj>
              </mc:Choice>
              <mc:Fallback>
                <p:oleObj name="Equação" r:id="rId14" imgW="342751" imgH="393529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2276475"/>
                        <a:ext cx="695325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75" name="Object 43"/>
          <p:cNvGraphicFramePr>
            <a:graphicFrameLocks noChangeAspect="1"/>
          </p:cNvGraphicFramePr>
          <p:nvPr/>
        </p:nvGraphicFramePr>
        <p:xfrm>
          <a:off x="7380288" y="2205038"/>
          <a:ext cx="3365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8" name="Equação" r:id="rId15" imgW="152334" imgH="393529" progId="Equation.3">
                  <p:embed/>
                </p:oleObj>
              </mc:Choice>
              <mc:Fallback>
                <p:oleObj name="Equação" r:id="rId15" imgW="152334" imgH="393529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2205038"/>
                        <a:ext cx="336550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79" name="AutoShape 47"/>
          <p:cNvSpPr>
            <a:spLocks noChangeArrowheads="1"/>
          </p:cNvSpPr>
          <p:nvPr/>
        </p:nvSpPr>
        <p:spPr bwMode="auto">
          <a:xfrm>
            <a:off x="1979613" y="2205038"/>
            <a:ext cx="719137" cy="142875"/>
          </a:xfrm>
          <a:prstGeom prst="curvedDownArrow">
            <a:avLst>
              <a:gd name="adj1" fmla="val 100667"/>
              <a:gd name="adj2" fmla="val 201333"/>
              <a:gd name="adj3" fmla="val 33333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4080" name="Text Box 48"/>
          <p:cNvSpPr txBox="1">
            <a:spLocks noChangeArrowheads="1"/>
          </p:cNvSpPr>
          <p:nvPr/>
        </p:nvSpPr>
        <p:spPr bwMode="auto">
          <a:xfrm>
            <a:off x="2195513" y="1844675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3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2195513" y="3284538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: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2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1000"/>
                                        <p:tgtEl>
                                          <p:spTgt spid="44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800" decel="1000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3" dur="1000"/>
                                        <p:tgtEl>
                                          <p:spTgt spid="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800" decel="100000"/>
                                        <p:tgtEl>
                                          <p:spTgt spid="44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44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44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800" decel="100000"/>
                                        <p:tgtEl>
                                          <p:spTgt spid="44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44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44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800" decel="1000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44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2" dur="1000"/>
                                        <p:tgtEl>
                                          <p:spTgt spid="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5" dur="1000"/>
                                        <p:tgtEl>
                                          <p:spTgt spid="4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800" decel="1000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800" decel="1000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800" decel="1000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00" decel="100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800" decel="1000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800" decel="1000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800" decel="1000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00" decel="1000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800" decel="1000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800" decel="1000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800" decel="1000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800" decel="1000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4" dur="1000"/>
                                        <p:tgtEl>
                                          <p:spTgt spid="44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770" decel="1000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0" dur="770" decel="100000"/>
                                        <p:tgtEl>
                                          <p:spTgt spid="440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2" dur="77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4" dur="77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0" dur="80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1" dur="80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80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037" grpId="0"/>
      <p:bldP spid="44042" grpId="0" animBg="1"/>
      <p:bldP spid="44043" grpId="0" animBg="1"/>
      <p:bldP spid="44044" grpId="0" animBg="1"/>
      <p:bldP spid="44046" grpId="0" animBg="1"/>
      <p:bldP spid="44047" grpId="0" animBg="1"/>
      <p:bldP spid="44048" grpId="0" animBg="1"/>
      <p:bldP spid="44049" grpId="0" animBg="1"/>
      <p:bldP spid="44050" grpId="0"/>
      <p:bldP spid="44051" grpId="0"/>
      <p:bldP spid="44052" grpId="0"/>
      <p:bldP spid="44054" grpId="0"/>
      <p:bldP spid="44055" grpId="0"/>
      <p:bldP spid="44057" grpId="0"/>
      <p:bldP spid="44058" grpId="0"/>
      <p:bldP spid="44061" grpId="0"/>
      <p:bldP spid="44079" grpId="0" animBg="1"/>
      <p:bldP spid="44080" grpId="0"/>
      <p:bldP spid="4408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827088" y="620713"/>
            <a:ext cx="7489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3200" b="1">
                <a:solidFill>
                  <a:srgbClr val="FF0000"/>
                </a:solidFill>
              </a:rPr>
              <a:t>Então, gostaste?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68313" y="1700213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>
                <a:solidFill>
                  <a:srgbClr val="0000FF"/>
                </a:solidFill>
              </a:rPr>
              <a:t>Aprendeste? Compreendeste? 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468313" y="2565400"/>
            <a:ext cx="8353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>
                <a:solidFill>
                  <a:srgbClr val="0000FF"/>
                </a:solidFill>
              </a:rPr>
              <a:t>Espero que sim, pois foi esse o meu objectivo.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468313" y="3213100"/>
            <a:ext cx="81375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>
                <a:solidFill>
                  <a:srgbClr val="0000FF"/>
                </a:solidFill>
              </a:rPr>
              <a:t>Confesso que também me diverti a fazer estas “ Macacadas”; dei asas à imaginação e, por momentos ( HORAS ), voltei a ser criança!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468313" y="4292600"/>
            <a:ext cx="828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>
                <a:solidFill>
                  <a:srgbClr val="0000FF"/>
                </a:solidFill>
              </a:rPr>
              <a:t>Mas, a pessoa mais importante agora </a:t>
            </a:r>
            <a:r>
              <a:rPr lang="pt-PT" b="1" dirty="0" smtClean="0">
                <a:solidFill>
                  <a:srgbClr val="0000FF"/>
                </a:solidFill>
              </a:rPr>
              <a:t>é VOCÊ </a:t>
            </a:r>
            <a:r>
              <a:rPr lang="pt-PT" b="1" dirty="0">
                <a:solidFill>
                  <a:srgbClr val="0000FF"/>
                </a:solidFill>
              </a:rPr>
              <a:t>e como tal, espero que tenhas chegado à minha conclusão: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468313" y="5084763"/>
            <a:ext cx="792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>
                <a:solidFill>
                  <a:srgbClr val="0000FF"/>
                </a:solidFill>
              </a:rPr>
              <a:t>A Matemática até é GIRA e a Brincar é mais fácil Aprender.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2051050" y="5734050"/>
            <a:ext cx="482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800" b="1">
                <a:solidFill>
                  <a:srgbClr val="FF0000"/>
                </a:solidFill>
              </a:rPr>
              <a:t>Até à próxima! ! !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60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460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46085" grpId="0"/>
      <p:bldP spid="46086" grpId="0"/>
      <p:bldP spid="46087" grpId="0"/>
      <p:bldP spid="46088" grpId="0"/>
      <p:bldP spid="46089" grpId="0"/>
      <p:bldP spid="460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Ver a imagem em tamanho origina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1900237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059113" y="1557338"/>
            <a:ext cx="5616575" cy="2290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     A </a:t>
            </a:r>
            <a:r>
              <a:rPr lang="pt-PT" b="1" dirty="0" smtClean="0"/>
              <a:t>Ana </a:t>
            </a:r>
            <a:r>
              <a:rPr lang="pt-PT" b="1" dirty="0"/>
              <a:t>e o André parece terem voltado ao tempo da pré-primária! Toda a tarde a fazer figurinhas, pintar, contar … que giro!</a:t>
            </a:r>
          </a:p>
          <a:p>
            <a:pPr>
              <a:spcBef>
                <a:spcPct val="50000"/>
              </a:spcBef>
            </a:pPr>
            <a:endParaRPr lang="pt-PT" b="1" dirty="0"/>
          </a:p>
          <a:p>
            <a:pPr>
              <a:spcBef>
                <a:spcPct val="50000"/>
              </a:spcBef>
            </a:pPr>
            <a:r>
              <a:rPr lang="pt-PT" b="1" dirty="0"/>
              <a:t>    Afinal, já estão no </a:t>
            </a:r>
            <a:r>
              <a:rPr lang="pt-PT" b="1" dirty="0" smtClean="0"/>
              <a:t>7º </a:t>
            </a:r>
            <a:r>
              <a:rPr lang="pt-PT" b="1" dirty="0"/>
              <a:t>Ano! Estão a trabalhar com números racionais, </a:t>
            </a:r>
            <a:r>
              <a:rPr lang="pt-PT" b="1" dirty="0" smtClean="0"/>
              <a:t>frações </a:t>
            </a:r>
            <a:r>
              <a:rPr lang="pt-PT" b="1" dirty="0"/>
              <a:t>… sei lá … nomes esquisitos ! ! !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132138" y="4365625"/>
            <a:ext cx="5472112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PT" b="1" dirty="0"/>
              <a:t>Anda ! Vamos </a:t>
            </a:r>
            <a:r>
              <a:rPr lang="pt-PT" b="1" dirty="0" smtClean="0"/>
              <a:t>espiar!</a:t>
            </a:r>
            <a:endParaRPr lang="pt-PT" b="1" dirty="0"/>
          </a:p>
          <a:p>
            <a:r>
              <a:rPr lang="pt-PT" b="1" dirty="0"/>
              <a:t>	eh..eh!!?</a:t>
            </a:r>
          </a:p>
          <a:p>
            <a:pPr>
              <a:spcBef>
                <a:spcPct val="50000"/>
              </a:spcBef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Ver a imagem em tamanho original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60350"/>
            <a:ext cx="10033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39750" y="1844675"/>
            <a:ext cx="7740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Escreve para cada caso a </a:t>
            </a:r>
            <a:r>
              <a:rPr lang="pt-PT" b="1" dirty="0" smtClean="0"/>
              <a:t>fração </a:t>
            </a:r>
            <a:r>
              <a:rPr lang="pt-PT" b="1" dirty="0"/>
              <a:t>que representa a porção pintada.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468313" y="3140075"/>
            <a:ext cx="215900" cy="288925"/>
          </a:xfrm>
          <a:prstGeom prst="rect">
            <a:avLst/>
          </a:prstGeom>
          <a:solidFill>
            <a:srgbClr val="F4EF1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684213" y="3140075"/>
            <a:ext cx="215900" cy="288925"/>
          </a:xfrm>
          <a:prstGeom prst="rect">
            <a:avLst/>
          </a:prstGeom>
          <a:solidFill>
            <a:srgbClr val="F4EF1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900113" y="3140075"/>
            <a:ext cx="2159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468313" y="3860800"/>
            <a:ext cx="215900" cy="2889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684213" y="3860800"/>
            <a:ext cx="2159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900113" y="3860800"/>
            <a:ext cx="2159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1547813" y="4508500"/>
            <a:ext cx="2159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1116013" y="3860800"/>
            <a:ext cx="2159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468313" y="4508500"/>
            <a:ext cx="215900" cy="288925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684213" y="4508500"/>
            <a:ext cx="215900" cy="288925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900113" y="4508500"/>
            <a:ext cx="215900" cy="288925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1116013" y="4508500"/>
            <a:ext cx="2159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1331913" y="4508500"/>
            <a:ext cx="2159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pic>
        <p:nvPicPr>
          <p:cNvPr id="17463" name="Picture 5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500438"/>
            <a:ext cx="1600200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64" name="Picture 5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221163"/>
            <a:ext cx="1581150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65" name="Picture 5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924175"/>
            <a:ext cx="1647825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90" name="Picture 8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644900"/>
            <a:ext cx="64770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92" name="Picture 8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924175"/>
            <a:ext cx="66675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93" name="Picture 8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292600"/>
            <a:ext cx="62865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505" name="Rectangle 9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17504" name="Object 96"/>
          <p:cNvGraphicFramePr>
            <a:graphicFrameLocks noChangeAspect="1"/>
          </p:cNvGraphicFramePr>
          <p:nvPr/>
        </p:nvGraphicFramePr>
        <p:xfrm>
          <a:off x="1979613" y="2997200"/>
          <a:ext cx="23653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2" name="Equação" r:id="rId11" imgW="152334" imgH="393529" progId="Equation.3">
                  <p:embed/>
                </p:oleObj>
              </mc:Choice>
              <mc:Fallback>
                <p:oleObj name="Equação" r:id="rId11" imgW="152334" imgH="393529" progId="Equation.3">
                  <p:embed/>
                  <p:pic>
                    <p:nvPicPr>
                      <p:cNvPr id="0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997200"/>
                        <a:ext cx="236537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07" name="Rectangle 99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17506" name="Object 98"/>
          <p:cNvGraphicFramePr>
            <a:graphicFrameLocks noChangeAspect="1"/>
          </p:cNvGraphicFramePr>
          <p:nvPr/>
        </p:nvGraphicFramePr>
        <p:xfrm>
          <a:off x="1979613" y="3644900"/>
          <a:ext cx="236537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3" name="Equação" r:id="rId13" imgW="152334" imgH="393529" progId="Equation.3">
                  <p:embed/>
                </p:oleObj>
              </mc:Choice>
              <mc:Fallback>
                <p:oleObj name="Equação" r:id="rId13" imgW="152334" imgH="393529" progId="Equation.3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3644900"/>
                        <a:ext cx="236537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08" name="Rectangle 100"/>
          <p:cNvSpPr>
            <a:spLocks noChangeArrowheads="1"/>
          </p:cNvSpPr>
          <p:nvPr/>
        </p:nvSpPr>
        <p:spPr bwMode="auto">
          <a:xfrm>
            <a:off x="0" y="3487738"/>
            <a:ext cx="2651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r>
              <a:rPr lang="pt-PT" sz="1100"/>
              <a:t> </a:t>
            </a:r>
            <a:endParaRPr lang="pt-PT"/>
          </a:p>
        </p:txBody>
      </p:sp>
      <p:sp>
        <p:nvSpPr>
          <p:cNvPr id="17510" name="Rectangle 102"/>
          <p:cNvSpPr>
            <a:spLocks noChangeArrowheads="1"/>
          </p:cNvSpPr>
          <p:nvPr/>
        </p:nvSpPr>
        <p:spPr bwMode="auto">
          <a:xfrm>
            <a:off x="3505200" y="2968625"/>
            <a:ext cx="527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  </a:t>
            </a:r>
            <a:endParaRPr lang="pt-PT"/>
          </a:p>
        </p:txBody>
      </p:sp>
      <p:graphicFrame>
        <p:nvGraphicFramePr>
          <p:cNvPr id="17515" name="Object 107"/>
          <p:cNvGraphicFramePr>
            <a:graphicFrameLocks noChangeAspect="1"/>
          </p:cNvGraphicFramePr>
          <p:nvPr/>
        </p:nvGraphicFramePr>
        <p:xfrm>
          <a:off x="6948488" y="3573463"/>
          <a:ext cx="2095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4" name="Equação" r:id="rId15" imgW="139639" imgH="393529" progId="Equation.3">
                  <p:embed/>
                </p:oleObj>
              </mc:Choice>
              <mc:Fallback>
                <p:oleObj name="Equação" r:id="rId15" imgW="139639" imgH="393529" progId="Equation.3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3573463"/>
                        <a:ext cx="20955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4" name="Object 106"/>
          <p:cNvGraphicFramePr>
            <a:graphicFrameLocks noChangeAspect="1"/>
          </p:cNvGraphicFramePr>
          <p:nvPr/>
        </p:nvGraphicFramePr>
        <p:xfrm>
          <a:off x="6948488" y="4221163"/>
          <a:ext cx="19526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5" name="Equação" r:id="rId17" imgW="139639" imgH="393529" progId="Equation.3">
                  <p:embed/>
                </p:oleObj>
              </mc:Choice>
              <mc:Fallback>
                <p:oleObj name="Equação" r:id="rId17" imgW="139639" imgH="393529" progId="Equation.3">
                  <p:embed/>
                  <p:pic>
                    <p:nvPicPr>
                      <p:cNvPr id="0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4221163"/>
                        <a:ext cx="195262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" name="Object 105"/>
          <p:cNvGraphicFramePr>
            <a:graphicFrameLocks noChangeAspect="1"/>
          </p:cNvGraphicFramePr>
          <p:nvPr/>
        </p:nvGraphicFramePr>
        <p:xfrm>
          <a:off x="4932363" y="2997200"/>
          <a:ext cx="1968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6" name="Equação" r:id="rId19" imgW="152334" imgH="393529" progId="Equation.3">
                  <p:embed/>
                </p:oleObj>
              </mc:Choice>
              <mc:Fallback>
                <p:oleObj name="Equação" r:id="rId19" imgW="152334" imgH="393529" progId="Equation.3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997200"/>
                        <a:ext cx="19685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2" name="Object 104"/>
          <p:cNvGraphicFramePr>
            <a:graphicFrameLocks noChangeAspect="1"/>
          </p:cNvGraphicFramePr>
          <p:nvPr/>
        </p:nvGraphicFramePr>
        <p:xfrm>
          <a:off x="4932363" y="4292600"/>
          <a:ext cx="1968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7" name="Equação" r:id="rId21" imgW="152334" imgH="393529" progId="Equation.3">
                  <p:embed/>
                </p:oleObj>
              </mc:Choice>
              <mc:Fallback>
                <p:oleObj name="Equação" r:id="rId21" imgW="152334" imgH="393529" progId="Equation.3">
                  <p:embed/>
                  <p:pic>
                    <p:nvPicPr>
                      <p:cNvPr id="0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4292600"/>
                        <a:ext cx="1968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1" name="Object 103"/>
          <p:cNvGraphicFramePr>
            <a:graphicFrameLocks noChangeAspect="1"/>
          </p:cNvGraphicFramePr>
          <p:nvPr/>
        </p:nvGraphicFramePr>
        <p:xfrm>
          <a:off x="4932363" y="3573463"/>
          <a:ext cx="2254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8" name="Equação" r:id="rId23" imgW="152334" imgH="393529" progId="Equation.3">
                  <p:embed/>
                </p:oleObj>
              </mc:Choice>
              <mc:Fallback>
                <p:oleObj name="Equação" r:id="rId23" imgW="152334" imgH="393529" progId="Equation.3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3573463"/>
                        <a:ext cx="22542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7" name="Rectangle 109"/>
          <p:cNvSpPr>
            <a:spLocks noChangeArrowheads="1"/>
          </p:cNvSpPr>
          <p:nvPr/>
        </p:nvSpPr>
        <p:spPr bwMode="auto">
          <a:xfrm>
            <a:off x="4244975" y="1433513"/>
            <a:ext cx="355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</a:t>
            </a:r>
            <a:endParaRPr lang="pt-PT"/>
          </a:p>
        </p:txBody>
      </p:sp>
      <p:sp>
        <p:nvSpPr>
          <p:cNvPr id="17518" name="Rectangle 110"/>
          <p:cNvSpPr>
            <a:spLocks noChangeArrowheads="1"/>
          </p:cNvSpPr>
          <p:nvPr/>
        </p:nvSpPr>
        <p:spPr bwMode="auto">
          <a:xfrm>
            <a:off x="4244975" y="2098675"/>
            <a:ext cx="441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</a:t>
            </a:r>
            <a:endParaRPr lang="pt-PT"/>
          </a:p>
        </p:txBody>
      </p:sp>
      <p:sp>
        <p:nvSpPr>
          <p:cNvPr id="17519" name="Rectangle 111"/>
          <p:cNvSpPr>
            <a:spLocks noChangeArrowheads="1"/>
          </p:cNvSpPr>
          <p:nvPr/>
        </p:nvSpPr>
        <p:spPr bwMode="auto">
          <a:xfrm>
            <a:off x="4244975" y="2763838"/>
            <a:ext cx="3984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</a:t>
            </a:r>
            <a:endParaRPr lang="pt-PT"/>
          </a:p>
        </p:txBody>
      </p:sp>
      <p:sp>
        <p:nvSpPr>
          <p:cNvPr id="17520" name="Rectangle 112"/>
          <p:cNvSpPr>
            <a:spLocks noChangeArrowheads="1"/>
          </p:cNvSpPr>
          <p:nvPr/>
        </p:nvSpPr>
        <p:spPr bwMode="auto">
          <a:xfrm>
            <a:off x="4244975" y="3429000"/>
            <a:ext cx="441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</a:t>
            </a:r>
            <a:endParaRPr lang="pt-PT"/>
          </a:p>
        </p:txBody>
      </p:sp>
      <p:sp>
        <p:nvSpPr>
          <p:cNvPr id="17521" name="Rectangle 113"/>
          <p:cNvSpPr>
            <a:spLocks noChangeArrowheads="1"/>
          </p:cNvSpPr>
          <p:nvPr/>
        </p:nvSpPr>
        <p:spPr bwMode="auto">
          <a:xfrm>
            <a:off x="4244975" y="4094163"/>
            <a:ext cx="355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</a:t>
            </a:r>
            <a:endParaRPr lang="pt-PT"/>
          </a:p>
        </p:txBody>
      </p:sp>
      <p:sp>
        <p:nvSpPr>
          <p:cNvPr id="17522" name="Rectangle 114"/>
          <p:cNvSpPr>
            <a:spLocks noChangeArrowheads="1"/>
          </p:cNvSpPr>
          <p:nvPr/>
        </p:nvSpPr>
        <p:spPr bwMode="auto">
          <a:xfrm>
            <a:off x="4244975" y="4759325"/>
            <a:ext cx="6556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     </a:t>
            </a:r>
            <a:endParaRPr lang="pt-PT"/>
          </a:p>
        </p:txBody>
      </p:sp>
      <p:sp>
        <p:nvSpPr>
          <p:cNvPr id="17529" name="Rectangle 121"/>
          <p:cNvSpPr>
            <a:spLocks noChangeArrowheads="1"/>
          </p:cNvSpPr>
          <p:nvPr/>
        </p:nvSpPr>
        <p:spPr bwMode="auto">
          <a:xfrm>
            <a:off x="4244975" y="1433513"/>
            <a:ext cx="355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</a:t>
            </a:r>
            <a:endParaRPr lang="pt-PT"/>
          </a:p>
        </p:txBody>
      </p:sp>
      <p:sp>
        <p:nvSpPr>
          <p:cNvPr id="17530" name="Rectangle 122"/>
          <p:cNvSpPr>
            <a:spLocks noChangeArrowheads="1"/>
          </p:cNvSpPr>
          <p:nvPr/>
        </p:nvSpPr>
        <p:spPr bwMode="auto">
          <a:xfrm>
            <a:off x="4244975" y="2098675"/>
            <a:ext cx="441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</a:t>
            </a:r>
            <a:endParaRPr lang="pt-PT"/>
          </a:p>
        </p:txBody>
      </p:sp>
      <p:sp>
        <p:nvSpPr>
          <p:cNvPr id="17531" name="Rectangle 123"/>
          <p:cNvSpPr>
            <a:spLocks noChangeArrowheads="1"/>
          </p:cNvSpPr>
          <p:nvPr/>
        </p:nvSpPr>
        <p:spPr bwMode="auto">
          <a:xfrm>
            <a:off x="4244975" y="2763838"/>
            <a:ext cx="3984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</a:t>
            </a:r>
            <a:endParaRPr lang="pt-PT"/>
          </a:p>
        </p:txBody>
      </p:sp>
      <p:sp>
        <p:nvSpPr>
          <p:cNvPr id="17532" name="Rectangle 124"/>
          <p:cNvSpPr>
            <a:spLocks noChangeArrowheads="1"/>
          </p:cNvSpPr>
          <p:nvPr/>
        </p:nvSpPr>
        <p:spPr bwMode="auto">
          <a:xfrm>
            <a:off x="4244975" y="3429000"/>
            <a:ext cx="441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</a:t>
            </a:r>
            <a:endParaRPr lang="pt-PT"/>
          </a:p>
        </p:txBody>
      </p:sp>
      <p:sp>
        <p:nvSpPr>
          <p:cNvPr id="17533" name="Rectangle 125"/>
          <p:cNvSpPr>
            <a:spLocks noChangeArrowheads="1"/>
          </p:cNvSpPr>
          <p:nvPr/>
        </p:nvSpPr>
        <p:spPr bwMode="auto">
          <a:xfrm>
            <a:off x="4244975" y="4094163"/>
            <a:ext cx="355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</a:t>
            </a:r>
            <a:endParaRPr lang="pt-PT"/>
          </a:p>
        </p:txBody>
      </p:sp>
      <p:sp>
        <p:nvSpPr>
          <p:cNvPr id="17534" name="Rectangle 126"/>
          <p:cNvSpPr>
            <a:spLocks noChangeArrowheads="1"/>
          </p:cNvSpPr>
          <p:nvPr/>
        </p:nvSpPr>
        <p:spPr bwMode="auto">
          <a:xfrm>
            <a:off x="4244975" y="4759325"/>
            <a:ext cx="6556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     </a:t>
            </a:r>
            <a:endParaRPr lang="pt-PT"/>
          </a:p>
        </p:txBody>
      </p:sp>
      <p:sp>
        <p:nvSpPr>
          <p:cNvPr id="17536" name="Rectangle 128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17535" name="Object 127"/>
          <p:cNvGraphicFramePr>
            <a:graphicFrameLocks noChangeAspect="1"/>
          </p:cNvGraphicFramePr>
          <p:nvPr/>
        </p:nvGraphicFramePr>
        <p:xfrm>
          <a:off x="6948488" y="2924175"/>
          <a:ext cx="2254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9" name="Equação" r:id="rId25" imgW="152334" imgH="393529" progId="Equation.3">
                  <p:embed/>
                </p:oleObj>
              </mc:Choice>
              <mc:Fallback>
                <p:oleObj name="Equação" r:id="rId25" imgW="152334" imgH="393529" progId="Equation.3">
                  <p:embed/>
                  <p:pic>
                    <p:nvPicPr>
                      <p:cNvPr id="0" name="Object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2924175"/>
                        <a:ext cx="225425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37" name="Rectangle 129"/>
          <p:cNvSpPr>
            <a:spLocks noChangeArrowheads="1"/>
          </p:cNvSpPr>
          <p:nvPr/>
        </p:nvSpPr>
        <p:spPr bwMode="auto">
          <a:xfrm>
            <a:off x="0" y="3487738"/>
            <a:ext cx="2651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r>
              <a:rPr lang="pt-PT" sz="1100"/>
              <a:t> </a:t>
            </a:r>
            <a:endParaRPr lang="pt-PT"/>
          </a:p>
        </p:txBody>
      </p:sp>
      <p:sp>
        <p:nvSpPr>
          <p:cNvPr id="17539" name="Rectangle 131"/>
          <p:cNvSpPr>
            <a:spLocks noChangeArrowheads="1"/>
          </p:cNvSpPr>
          <p:nvPr/>
        </p:nvSpPr>
        <p:spPr bwMode="auto">
          <a:xfrm>
            <a:off x="4437063" y="2967038"/>
            <a:ext cx="2698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</a:t>
            </a:r>
            <a:endParaRPr lang="pt-PT"/>
          </a:p>
        </p:txBody>
      </p:sp>
      <p:graphicFrame>
        <p:nvGraphicFramePr>
          <p:cNvPr id="17538" name="Object 130"/>
          <p:cNvGraphicFramePr>
            <a:graphicFrameLocks noChangeAspect="1"/>
          </p:cNvGraphicFramePr>
          <p:nvPr/>
        </p:nvGraphicFramePr>
        <p:xfrm>
          <a:off x="1979613" y="4365625"/>
          <a:ext cx="2254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0" name="Equação" r:id="rId27" imgW="152334" imgH="393529" progId="Equation.3">
                  <p:embed/>
                </p:oleObj>
              </mc:Choice>
              <mc:Fallback>
                <p:oleObj name="Equação" r:id="rId27" imgW="152334" imgH="393529" progId="Equation.3">
                  <p:embed/>
                  <p:pic>
                    <p:nvPicPr>
                      <p:cNvPr id="0" name="Object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365625"/>
                        <a:ext cx="225425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40" name="Rectangle 132"/>
          <p:cNvSpPr>
            <a:spLocks noChangeArrowheads="1"/>
          </p:cNvSpPr>
          <p:nvPr/>
        </p:nvSpPr>
        <p:spPr bwMode="auto">
          <a:xfrm>
            <a:off x="4437063" y="3632200"/>
            <a:ext cx="22225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100"/>
              <a:t> </a:t>
            </a:r>
            <a:endParaRPr lang="pt-PT"/>
          </a:p>
        </p:txBody>
      </p:sp>
      <p:sp>
        <p:nvSpPr>
          <p:cNvPr id="17541" name="Text Box 133"/>
          <p:cNvSpPr txBox="1">
            <a:spLocks noChangeArrowheads="1"/>
          </p:cNvSpPr>
          <p:nvPr/>
        </p:nvSpPr>
        <p:spPr bwMode="auto">
          <a:xfrm>
            <a:off x="684213" y="5300663"/>
            <a:ext cx="6983412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	Ah!...</a:t>
            </a:r>
          </a:p>
          <a:p>
            <a:pPr>
              <a:spcBef>
                <a:spcPct val="50000"/>
              </a:spcBef>
            </a:pPr>
            <a:r>
              <a:rPr lang="pt-PT" b="1"/>
              <a:t>Muito bem! Afinal tu também gostas destas brincadeiras…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7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7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7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7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7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7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7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7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7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7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7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7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7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7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Ver a imagem em tamanho orig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692150"/>
            <a:ext cx="10223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39750" y="1125538"/>
            <a:ext cx="6696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900113" y="1196975"/>
            <a:ext cx="6119812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 dirty="0"/>
              <a:t>Então, agora, responde-me tu, a ver se sabes:</a:t>
            </a:r>
          </a:p>
          <a:p>
            <a:pPr algn="just">
              <a:spcBef>
                <a:spcPct val="50000"/>
              </a:spcBef>
            </a:pPr>
            <a:r>
              <a:rPr lang="pt-PT" b="1" dirty="0"/>
              <a:t>De todas aquelas </a:t>
            </a:r>
            <a:r>
              <a:rPr lang="pt-PT" b="1" dirty="0" smtClean="0"/>
              <a:t>frações</a:t>
            </a:r>
            <a:r>
              <a:rPr lang="pt-PT" b="1" dirty="0"/>
              <a:t>, quais as que representam números menores que 1? 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2568575"/>
            <a:ext cx="2698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</a:t>
            </a:r>
            <a:endParaRPr lang="pt-PT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3233738"/>
            <a:ext cx="2698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</a:t>
            </a:r>
            <a:endParaRPr lang="pt-PT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389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0" y="3487738"/>
            <a:ext cx="3127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</a:t>
            </a:r>
            <a:endParaRPr lang="pt-PT"/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755650" y="4508500"/>
            <a:ext cx="698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sz="2000" b="1">
                <a:solidFill>
                  <a:srgbClr val="0000FF"/>
                </a:solidFill>
              </a:rPr>
              <a:t>Parabéns! Está correcto.</a:t>
            </a:r>
            <a:endParaRPr lang="pt-PT" b="1">
              <a:solidFill>
                <a:srgbClr val="FF0000"/>
              </a:solidFill>
            </a:endParaRPr>
          </a:p>
        </p:txBody>
      </p:sp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3059113" y="2708275"/>
          <a:ext cx="32067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ção" r:id="rId4" imgW="152280" imgH="393480" progId="Equation.3">
                  <p:embed/>
                </p:oleObj>
              </mc:Choice>
              <mc:Fallback>
                <p:oleObj name="Equação" r:id="rId4" imgW="15228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708275"/>
                        <a:ext cx="320675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3979863" y="2708275"/>
          <a:ext cx="32067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ção" r:id="rId6" imgW="152334" imgH="393529" progId="Equation.3">
                  <p:embed/>
                </p:oleObj>
              </mc:Choice>
              <mc:Fallback>
                <p:oleObj name="Equação" r:id="rId6" imgW="152334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863" y="2708275"/>
                        <a:ext cx="320675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5" name="Object 19"/>
          <p:cNvGraphicFramePr>
            <a:graphicFrameLocks noChangeAspect="1"/>
          </p:cNvGraphicFramePr>
          <p:nvPr/>
        </p:nvGraphicFramePr>
        <p:xfrm>
          <a:off x="4973638" y="2708275"/>
          <a:ext cx="2413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ção" r:id="rId8" imgW="152334" imgH="393529" progId="Equation.3">
                  <p:embed/>
                </p:oleObj>
              </mc:Choice>
              <mc:Fallback>
                <p:oleObj name="Equação" r:id="rId8" imgW="152334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2708275"/>
                        <a:ext cx="241300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827088" y="5373688"/>
            <a:ext cx="7859712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 dirty="0"/>
              <a:t>Concluímos que:</a:t>
            </a:r>
            <a:r>
              <a:rPr lang="pt-PT" b="1" dirty="0">
                <a:solidFill>
                  <a:srgbClr val="FF0000"/>
                </a:solidFill>
              </a:rPr>
              <a:t> Quando o numerador é menor que o denominador, a </a:t>
            </a:r>
            <a:r>
              <a:rPr lang="pt-PT" b="1" dirty="0" smtClean="0">
                <a:solidFill>
                  <a:srgbClr val="FF0000"/>
                </a:solidFill>
              </a:rPr>
              <a:t>fração </a:t>
            </a:r>
            <a:r>
              <a:rPr lang="pt-PT" b="1" dirty="0">
                <a:solidFill>
                  <a:srgbClr val="FF0000"/>
                </a:solidFill>
              </a:rPr>
              <a:t>representa um número menor que 1</a:t>
            </a:r>
            <a:r>
              <a:rPr lang="pt-PT" b="1" dirty="0" smtClean="0">
                <a:solidFill>
                  <a:srgbClr val="FF0000"/>
                </a:solidFill>
              </a:rPr>
              <a:t>.  Chamam-se FRAÇÕES </a:t>
            </a:r>
            <a:r>
              <a:rPr lang="pt-PT" b="1" dirty="0">
                <a:solidFill>
                  <a:srgbClr val="FF0000"/>
                </a:solidFill>
              </a:rPr>
              <a:t>PRÓPRIAS.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3743325" y="1916113"/>
            <a:ext cx="46450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 u="sng"/>
              <a:t>Números menores que a unidade?</a:t>
            </a:r>
            <a:endParaRPr lang="pt-PT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94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2" grpId="0"/>
      <p:bldP spid="19477" grpId="0"/>
      <p:bldP spid="194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50825" y="981075"/>
            <a:ext cx="7272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E quais daquelas </a:t>
            </a:r>
            <a:r>
              <a:rPr lang="pt-PT" b="1" dirty="0" smtClean="0"/>
              <a:t>frações </a:t>
            </a:r>
            <a:r>
              <a:rPr lang="pt-PT" b="1" dirty="0"/>
              <a:t>representam números maiores que 1?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95288" y="1412875"/>
            <a:ext cx="54721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2916238" y="2205038"/>
          <a:ext cx="3651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ção" r:id="rId3" imgW="152334" imgH="393529" progId="Equation.3">
                  <p:embed/>
                </p:oleObj>
              </mc:Choice>
              <mc:Fallback>
                <p:oleObj name="Equação" r:id="rId3" imgW="152334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205038"/>
                        <a:ext cx="365125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3635375" y="2205038"/>
          <a:ext cx="3651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ção" r:id="rId5" imgW="152334" imgH="393529" progId="Equation.3">
                  <p:embed/>
                </p:oleObj>
              </mc:Choice>
              <mc:Fallback>
                <p:oleObj name="Equação" r:id="rId5" imgW="152334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2205038"/>
                        <a:ext cx="365125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427538" y="2205038"/>
          <a:ext cx="3651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ção" r:id="rId7" imgW="152334" imgH="393529" progId="Equation.3">
                  <p:embed/>
                </p:oleObj>
              </mc:Choice>
              <mc:Fallback>
                <p:oleObj name="Equação" r:id="rId7" imgW="152334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2205038"/>
                        <a:ext cx="365125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390525"/>
            <a:ext cx="6127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    </a:t>
            </a:r>
            <a:endParaRPr lang="pt-PT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1055688"/>
            <a:ext cx="6127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    </a:t>
            </a:r>
            <a:endParaRPr lang="pt-PT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1720850"/>
            <a:ext cx="22225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100"/>
              <a:t> </a:t>
            </a:r>
            <a:endParaRPr lang="pt-PT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468313" y="4149725"/>
            <a:ext cx="5976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000" b="1">
                <a:solidFill>
                  <a:srgbClr val="0000FF"/>
                </a:solidFill>
              </a:rPr>
              <a:t>Parabéns, outra vez!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539750" y="5084763"/>
            <a:ext cx="78486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Concluímos que: </a:t>
            </a:r>
            <a:r>
              <a:rPr lang="pt-PT" b="1" dirty="0">
                <a:solidFill>
                  <a:srgbClr val="FF0000"/>
                </a:solidFill>
              </a:rPr>
              <a:t>quando o numerador é maior que o denominador, a fracção representa um número maior que 1. Chamam-se </a:t>
            </a:r>
            <a:r>
              <a:rPr lang="pt-PT" b="1" dirty="0" smtClean="0">
                <a:solidFill>
                  <a:srgbClr val="FF0000"/>
                </a:solidFill>
              </a:rPr>
              <a:t>FRAÇÕES </a:t>
            </a:r>
            <a:r>
              <a:rPr lang="pt-PT" b="1" dirty="0">
                <a:solidFill>
                  <a:srgbClr val="FF0000"/>
                </a:solidFill>
              </a:rPr>
              <a:t>IMPRÓPRIAS.</a:t>
            </a:r>
          </a:p>
        </p:txBody>
      </p:sp>
      <p:pic>
        <p:nvPicPr>
          <p:cNvPr id="20496" name="Picture 16" descr="Ver a imagem em tamanho original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549275"/>
            <a:ext cx="10223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50825" y="1341438"/>
            <a:ext cx="6911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u="sng"/>
              <a:t>Números maiores que a unidade?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4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4" grpId="0"/>
      <p:bldP spid="20495" grpId="0"/>
      <p:bldP spid="204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68313" y="908050"/>
            <a:ext cx="792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E quais representam o número 1? </a:t>
            </a:r>
          </a:p>
        </p:txBody>
      </p:sp>
      <p:pic>
        <p:nvPicPr>
          <p:cNvPr id="22533" name="Picture 5" descr="Ver a imagem em tamanho orig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92150"/>
            <a:ext cx="10223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555875" y="2276475"/>
          <a:ext cx="37782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ção" r:id="rId4" imgW="152334" imgH="393529" progId="Equation.3">
                  <p:embed/>
                </p:oleObj>
              </mc:Choice>
              <mc:Fallback>
                <p:oleObj name="Equação" r:id="rId4" imgW="152334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276475"/>
                        <a:ext cx="377825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3419475" y="2276475"/>
          <a:ext cx="3619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Equação" r:id="rId6" imgW="139639" imgH="393529" progId="Equation.3">
                  <p:embed/>
                </p:oleObj>
              </mc:Choice>
              <mc:Fallback>
                <p:oleObj name="Equação" r:id="rId6" imgW="139639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276475"/>
                        <a:ext cx="361950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4211638" y="2276475"/>
          <a:ext cx="354012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ção" r:id="rId8" imgW="139639" imgH="393529" progId="Equation.3">
                  <p:embed/>
                </p:oleObj>
              </mc:Choice>
              <mc:Fallback>
                <p:oleObj name="Equação" r:id="rId8" imgW="139639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2276475"/>
                        <a:ext cx="354012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4284663" y="2492375"/>
            <a:ext cx="2270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endParaRPr lang="pt-PT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3779838" y="2781300"/>
            <a:ext cx="441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</a:t>
            </a:r>
            <a:endParaRPr lang="pt-PT"/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4332288" y="3624263"/>
            <a:ext cx="3984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</a:t>
            </a:r>
            <a:endParaRPr lang="pt-PT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4332288" y="4289425"/>
            <a:ext cx="479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   </a:t>
            </a:r>
            <a:r>
              <a:rPr lang="pt-PT" sz="1100"/>
              <a:t> </a:t>
            </a:r>
            <a:endParaRPr lang="pt-PT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971550" y="4365625"/>
            <a:ext cx="3600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000" b="1">
                <a:solidFill>
                  <a:srgbClr val="0000FF"/>
                </a:solidFill>
              </a:rPr>
              <a:t>Parabéns, pela 3ª vez!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684213" y="5084763"/>
            <a:ext cx="741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Concluímos que: </a:t>
            </a:r>
            <a:r>
              <a:rPr lang="pt-PT" b="1" dirty="0">
                <a:solidFill>
                  <a:srgbClr val="FF0000"/>
                </a:solidFill>
              </a:rPr>
              <a:t>Uma </a:t>
            </a:r>
            <a:r>
              <a:rPr lang="pt-PT" b="1" dirty="0" smtClean="0">
                <a:solidFill>
                  <a:srgbClr val="FF0000"/>
                </a:solidFill>
              </a:rPr>
              <a:t>fração </a:t>
            </a:r>
            <a:r>
              <a:rPr lang="pt-PT" b="1" dirty="0">
                <a:solidFill>
                  <a:srgbClr val="FF0000"/>
                </a:solidFill>
              </a:rPr>
              <a:t>representa o número 1 (a unidade) quando o numerador é igual ao denominador. 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468313" y="1268413"/>
            <a:ext cx="46085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u="sng"/>
              <a:t>Representam a unidade?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254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2" grpId="0"/>
      <p:bldP spid="22543" grpId="0"/>
      <p:bldP spid="225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655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Agora vou eu brincar contigo! Queres? </a:t>
            </a:r>
          </a:p>
        </p:txBody>
      </p:sp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5795963" y="765175"/>
          <a:ext cx="293687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Equação" r:id="rId3" imgW="152334" imgH="393529" progId="Equation.3">
                  <p:embed/>
                </p:oleObj>
              </mc:Choice>
              <mc:Fallback>
                <p:oleObj name="Equação" r:id="rId3" imgW="152334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765175"/>
                        <a:ext cx="293687" cy="750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981075"/>
            <a:ext cx="479425" cy="67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6804025" y="549275"/>
          <a:ext cx="406400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Equação" r:id="rId6" imgW="228600" imgH="660240" progId="Equation.3">
                  <p:embed/>
                </p:oleObj>
              </mc:Choice>
              <mc:Fallback>
                <p:oleObj name="Equação" r:id="rId6" imgW="228600" imgH="6602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549275"/>
                        <a:ext cx="406400" cy="1169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6156325" y="1773238"/>
          <a:ext cx="2952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Equação" r:id="rId8" imgW="152334" imgH="393529" progId="Equation.3">
                  <p:embed/>
                </p:oleObj>
              </mc:Choice>
              <mc:Fallback>
                <p:oleObj name="Equação" r:id="rId8" imgW="152334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1773238"/>
                        <a:ext cx="295275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5148263" y="1844675"/>
          <a:ext cx="660400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Equação" r:id="rId10" imgW="355446" imgH="660113" progId="Equation.3">
                  <p:embed/>
                </p:oleObj>
              </mc:Choice>
              <mc:Fallback>
                <p:oleObj name="Equação" r:id="rId10" imgW="355446" imgH="6601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1844675"/>
                        <a:ext cx="660400" cy="1233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7164388" y="1341438"/>
          <a:ext cx="417512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Equação" r:id="rId12" imgW="215806" imgH="660113" progId="Equation.3">
                  <p:embed/>
                </p:oleObj>
              </mc:Choice>
              <mc:Fallback>
                <p:oleObj name="Equação" r:id="rId12" imgW="215806" imgH="6601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1341438"/>
                        <a:ext cx="417512" cy="1250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395788" y="896938"/>
            <a:ext cx="2270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endParaRPr lang="pt-PT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395788" y="1562100"/>
            <a:ext cx="3127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</a:t>
            </a:r>
            <a:endParaRPr lang="pt-PT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6877050" y="908050"/>
            <a:ext cx="3127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</a:t>
            </a:r>
            <a:endParaRPr lang="pt-PT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3779838" y="3213100"/>
            <a:ext cx="2270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endParaRPr lang="pt-PT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4395788" y="3824288"/>
            <a:ext cx="2698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</a:t>
            </a:r>
            <a:endParaRPr lang="pt-PT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3635375" y="3860800"/>
            <a:ext cx="463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</a:t>
            </a:r>
            <a:endParaRPr lang="pt-PT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4395788" y="5688013"/>
            <a:ext cx="3079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</a:t>
            </a:r>
            <a:r>
              <a:rPr lang="pt-PT" sz="1100"/>
              <a:t> </a:t>
            </a:r>
            <a:endParaRPr lang="pt-PT"/>
          </a:p>
        </p:txBody>
      </p:sp>
      <p:graphicFrame>
        <p:nvGraphicFramePr>
          <p:cNvPr id="23571" name="Object 19"/>
          <p:cNvGraphicFramePr>
            <a:graphicFrameLocks noChangeAspect="1"/>
          </p:cNvGraphicFramePr>
          <p:nvPr/>
        </p:nvGraphicFramePr>
        <p:xfrm>
          <a:off x="7740650" y="692150"/>
          <a:ext cx="568325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Equação" r:id="rId14" imgW="291973" imgH="393529" progId="Equation.3">
                  <p:embed/>
                </p:oleObj>
              </mc:Choice>
              <mc:Fallback>
                <p:oleObj name="Equação" r:id="rId14" imgW="291973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692150"/>
                        <a:ext cx="568325" cy="750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6659563" y="2420938"/>
          <a:ext cx="677862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2" name="Equação" r:id="rId16" imgW="355292" imgH="393359" progId="Equation.3">
                  <p:embed/>
                </p:oleObj>
              </mc:Choice>
              <mc:Fallback>
                <p:oleObj name="Equação" r:id="rId16" imgW="355292" imgH="39335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2420938"/>
                        <a:ext cx="677862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0" y="2901950"/>
            <a:ext cx="227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endParaRPr lang="pt-PT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0" y="3573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3574" name="AutoShape 22"/>
          <p:cNvSpPr>
            <a:spLocks noChangeArrowheads="1"/>
          </p:cNvSpPr>
          <p:nvPr/>
        </p:nvSpPr>
        <p:spPr bwMode="auto">
          <a:xfrm>
            <a:off x="3924300" y="260350"/>
            <a:ext cx="5219700" cy="3600450"/>
          </a:xfrm>
          <a:prstGeom prst="cloudCallout">
            <a:avLst>
              <a:gd name="adj1" fmla="val 46532"/>
              <a:gd name="adj2" fmla="val 8602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ES"/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250825" y="1844675"/>
            <a:ext cx="403383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400" b="1" i="1" dirty="0"/>
              <a:t>Descobre as duas </a:t>
            </a:r>
            <a:r>
              <a:rPr lang="pt-PT" sz="2400" b="1" i="1" dirty="0" smtClean="0"/>
              <a:t>frações </a:t>
            </a:r>
            <a:r>
              <a:rPr lang="pt-PT" sz="2400" b="1" i="1" dirty="0"/>
              <a:t>que são “intrusas” neste grupo.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539750" y="3933825"/>
            <a:ext cx="6480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>
                <a:solidFill>
                  <a:srgbClr val="0000FF"/>
                </a:solidFill>
              </a:rPr>
              <a:t>Pois é… também acertaste.</a:t>
            </a:r>
            <a:r>
              <a:rPr lang="pt-PT" b="1"/>
              <a:t> As intrusas são:</a:t>
            </a: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0" y="0"/>
            <a:ext cx="227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endParaRPr lang="pt-PT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0" y="665163"/>
            <a:ext cx="3127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</a:t>
            </a:r>
            <a:endParaRPr lang="pt-PT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0" y="0"/>
            <a:ext cx="227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endParaRPr lang="pt-PT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0" y="665163"/>
            <a:ext cx="3127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</a:t>
            </a:r>
            <a:endParaRPr lang="pt-PT"/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4416425" y="2959100"/>
            <a:ext cx="227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endParaRPr lang="pt-PT"/>
          </a:p>
        </p:txBody>
      </p:sp>
      <p:graphicFrame>
        <p:nvGraphicFramePr>
          <p:cNvPr id="23583" name="Object 31"/>
          <p:cNvGraphicFramePr>
            <a:graphicFrameLocks noChangeAspect="1"/>
          </p:cNvGraphicFramePr>
          <p:nvPr/>
        </p:nvGraphicFramePr>
        <p:xfrm>
          <a:off x="5580063" y="3860800"/>
          <a:ext cx="280987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3" name="Equação" r:id="rId18" imgW="152334" imgH="393529" progId="Equation.3">
                  <p:embed/>
                </p:oleObj>
              </mc:Choice>
              <mc:Fallback>
                <p:oleObj name="Equação" r:id="rId18" imgW="152334" imgH="393529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3860800"/>
                        <a:ext cx="280987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16425" y="3624263"/>
            <a:ext cx="3127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</a:t>
            </a:r>
            <a:endParaRPr lang="pt-PT"/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5867400" y="39338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/>
              <a:t>e</a:t>
            </a:r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0" y="3487738"/>
            <a:ext cx="2651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r>
              <a:rPr lang="pt-PT" sz="1100"/>
              <a:t> </a:t>
            </a:r>
            <a:endParaRPr lang="pt-PT"/>
          </a:p>
        </p:txBody>
      </p:sp>
      <p:sp>
        <p:nvSpPr>
          <p:cNvPr id="23591" name="Rectangle 39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23590" name="Picture 3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860800"/>
            <a:ext cx="282575" cy="72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92" name="Rectangle 40"/>
          <p:cNvSpPr>
            <a:spLocks noChangeArrowheads="1"/>
          </p:cNvSpPr>
          <p:nvPr/>
        </p:nvSpPr>
        <p:spPr bwMode="auto">
          <a:xfrm>
            <a:off x="0" y="3487738"/>
            <a:ext cx="2651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</a:t>
            </a:r>
            <a:r>
              <a:rPr lang="pt-PT" sz="1100"/>
              <a:t> </a:t>
            </a:r>
            <a:endParaRPr lang="pt-PT"/>
          </a:p>
        </p:txBody>
      </p:sp>
      <p:sp>
        <p:nvSpPr>
          <p:cNvPr id="23593" name="Text Box 41"/>
          <p:cNvSpPr txBox="1">
            <a:spLocks noChangeArrowheads="1"/>
          </p:cNvSpPr>
          <p:nvPr/>
        </p:nvSpPr>
        <p:spPr bwMode="auto">
          <a:xfrm>
            <a:off x="611188" y="4941888"/>
            <a:ext cx="6481762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 dirty="0"/>
              <a:t>As outras são: </a:t>
            </a:r>
            <a:r>
              <a:rPr lang="pt-PT" b="1" dirty="0" smtClean="0">
                <a:solidFill>
                  <a:srgbClr val="FF0000"/>
                </a:solidFill>
              </a:rPr>
              <a:t>FRAÇÕES </a:t>
            </a:r>
            <a:r>
              <a:rPr lang="pt-PT" b="1" dirty="0">
                <a:solidFill>
                  <a:srgbClr val="FF0000"/>
                </a:solidFill>
              </a:rPr>
              <a:t>DECIMAIS, ou seja, </a:t>
            </a:r>
            <a:r>
              <a:rPr lang="pt-PT" b="1" dirty="0" smtClean="0">
                <a:solidFill>
                  <a:srgbClr val="FF0000"/>
                </a:solidFill>
              </a:rPr>
              <a:t>frações </a:t>
            </a:r>
            <a:r>
              <a:rPr lang="pt-PT" b="1" dirty="0">
                <a:solidFill>
                  <a:srgbClr val="FF0000"/>
                </a:solidFill>
              </a:rPr>
              <a:t>cujo denominador é 10, 100, 1000… (potência de base 10).</a:t>
            </a:r>
          </a:p>
        </p:txBody>
      </p:sp>
      <p:pic>
        <p:nvPicPr>
          <p:cNvPr id="23594" name="Picture 42" descr="Ver a imagem em tamanho original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4941888"/>
            <a:ext cx="1203325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95" name="Text Box 43"/>
          <p:cNvSpPr txBox="1">
            <a:spLocks noChangeArrowheads="1"/>
          </p:cNvSpPr>
          <p:nvPr/>
        </p:nvSpPr>
        <p:spPr bwMode="auto">
          <a:xfrm>
            <a:off x="539750" y="836613"/>
            <a:ext cx="35290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Considera as </a:t>
            </a:r>
            <a:r>
              <a:rPr lang="pt-PT" b="1" dirty="0" smtClean="0"/>
              <a:t>frações</a:t>
            </a:r>
            <a:r>
              <a:rPr lang="pt-PT" b="1" dirty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74" grpId="0" animBg="1"/>
      <p:bldP spid="23575" grpId="0"/>
      <p:bldP spid="23576" grpId="1"/>
      <p:bldP spid="23586" grpId="0"/>
      <p:bldP spid="23593" grpId="0"/>
      <p:bldP spid="235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8351838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/>
              <a:t>Mais um desafio para ti:</a:t>
            </a:r>
          </a:p>
          <a:p>
            <a:pPr>
              <a:spcBef>
                <a:spcPct val="50000"/>
              </a:spcBef>
            </a:pPr>
            <a:endParaRPr lang="pt-PT" b="1" dirty="0"/>
          </a:p>
          <a:p>
            <a:pPr>
              <a:spcBef>
                <a:spcPct val="50000"/>
              </a:spcBef>
            </a:pPr>
            <a:r>
              <a:rPr lang="pt-PT" b="1" dirty="0"/>
              <a:t>Escreve sob a forma de numeral decimal, o número representado por cada uma das </a:t>
            </a:r>
            <a:r>
              <a:rPr lang="pt-PT" b="1" dirty="0" smtClean="0"/>
              <a:t>frações </a:t>
            </a:r>
            <a:r>
              <a:rPr lang="pt-PT" b="1" dirty="0"/>
              <a:t>decimais.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1763713" y="2420938"/>
          <a:ext cx="790575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ção" r:id="rId3" imgW="342751" imgH="660113" progId="Equation.3">
                  <p:embed/>
                </p:oleObj>
              </mc:Choice>
              <mc:Fallback>
                <p:oleObj name="Equação" r:id="rId3" imgW="342751" imgH="6601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2420938"/>
                        <a:ext cx="790575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987675" y="3644900"/>
          <a:ext cx="1008063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ção" r:id="rId5" imgW="406048" imgH="393359" progId="Equation.3">
                  <p:embed/>
                </p:oleObj>
              </mc:Choice>
              <mc:Fallback>
                <p:oleObj name="Equação" r:id="rId5" imgW="406048" imgH="39335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644900"/>
                        <a:ext cx="1008063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539750" y="5300663"/>
          <a:ext cx="1079500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ção" r:id="rId7" imgW="482391" imgH="393529" progId="Equation.3">
                  <p:embed/>
                </p:oleObj>
              </mc:Choice>
              <mc:Fallback>
                <p:oleObj name="Equação" r:id="rId7" imgW="482391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300663"/>
                        <a:ext cx="1079500" cy="86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4140200" y="5157788"/>
          <a:ext cx="1008063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Equação" r:id="rId9" imgW="419040" imgH="393480" progId="Equation.3">
                  <p:embed/>
                </p:oleObj>
              </mc:Choice>
              <mc:Fallback>
                <p:oleObj name="Equação" r:id="rId9" imgW="41904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5157788"/>
                        <a:ext cx="1008063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5724525" y="2133600"/>
          <a:ext cx="884238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Equação" r:id="rId11" imgW="342751" imgH="393529" progId="Equation.3">
                  <p:embed/>
                </p:oleObj>
              </mc:Choice>
              <mc:Fallback>
                <p:oleObj name="Equação" r:id="rId11" imgW="342751" imgH="39352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2133600"/>
                        <a:ext cx="884238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93" name="Picture 17" descr="Ver a imagem em tamanho original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488" y="4149725"/>
            <a:ext cx="1936750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84213" y="333375"/>
            <a:ext cx="784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11188" y="836613"/>
            <a:ext cx="6985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b="1" dirty="0" smtClean="0"/>
              <a:t>Frações </a:t>
            </a:r>
            <a:r>
              <a:rPr lang="pt-PT" b="1" dirty="0"/>
              <a:t>com igual denominador….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116013" y="2924175"/>
            <a:ext cx="662463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b="1" dirty="0"/>
              <a:t>Na festa de anos da </a:t>
            </a:r>
            <a:r>
              <a:rPr lang="pt-PT" b="1" dirty="0" smtClean="0"/>
              <a:t>Ana</a:t>
            </a:r>
            <a:r>
              <a:rPr lang="pt-PT" b="1" dirty="0"/>
              <a:t>, todos os bolos estavam cortados em doze fatias iguais. O gráfico refere-se ao número de fatias de cada bolo, que se comeu durante a festa.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0" y="2568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0" y="3624263"/>
            <a:ext cx="3127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PT" sz="1200">
                <a:cs typeface="Times New Roman" panose="02020603050405020304" pitchFamily="18" charset="0"/>
              </a:rPr>
              <a:t>   </a:t>
            </a:r>
            <a:endParaRPr lang="pt-PT"/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25636" name="Picture 36" descr="Visualizaçã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75" y="188913"/>
            <a:ext cx="1651000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56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07" grpId="0"/>
    </p:bldLst>
  </p:timing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mat_fraccoes_luisa_propr.imp.dec.equi</Template>
  <TotalTime>26</TotalTime>
  <Words>808</Words>
  <Application>Microsoft Office PowerPoint</Application>
  <PresentationFormat>Presentación en pantalla (4:3)</PresentationFormat>
  <Paragraphs>136</Paragraphs>
  <Slides>17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Modelo de apresentação predefinido</vt:lpstr>
      <vt:lpstr>Microsoft Editor de Equações 3.0</vt:lpstr>
      <vt:lpstr>Gráfico do Microsoft Office Excel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Escola Florbela Espanca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Fred Gullini</dc:creator>
  <cp:lastModifiedBy>Fred Gullini</cp:lastModifiedBy>
  <cp:revision>1</cp:revision>
  <dcterms:created xsi:type="dcterms:W3CDTF">2013-04-08T03:01:44Z</dcterms:created>
  <dcterms:modified xsi:type="dcterms:W3CDTF">2013-04-08T03:27:48Z</dcterms:modified>
</cp:coreProperties>
</file>