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sldIdLst>
    <p:sldId id="256" r:id="rId2"/>
    <p:sldId id="257" r:id="rId3"/>
    <p:sldId id="260" r:id="rId4"/>
    <p:sldId id="268" r:id="rId5"/>
    <p:sldId id="258" r:id="rId6"/>
    <p:sldId id="264" r:id="rId7"/>
    <p:sldId id="265" r:id="rId8"/>
    <p:sldId id="266" r:id="rId9"/>
    <p:sldId id="284" r:id="rId10"/>
    <p:sldId id="267" r:id="rId11"/>
    <p:sldId id="271" r:id="rId12"/>
    <p:sldId id="281" r:id="rId13"/>
    <p:sldId id="272" r:id="rId14"/>
    <p:sldId id="276" r:id="rId15"/>
    <p:sldId id="275" r:id="rId16"/>
    <p:sldId id="277" r:id="rId17"/>
    <p:sldId id="283" r:id="rId18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FF0000"/>
    <a:srgbClr val="000000"/>
    <a:srgbClr val="66FF66"/>
    <a:srgbClr val="FFFF00"/>
    <a:srgbClr val="FFCC00"/>
    <a:srgbClr val="0066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70" autoAdjust="0"/>
  </p:normalViewPr>
  <p:slideViewPr>
    <p:cSldViewPr>
      <p:cViewPr varScale="1">
        <p:scale>
          <a:sx n="73" d="100"/>
          <a:sy n="73" d="100"/>
        </p:scale>
        <p:origin x="13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1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7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801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8" y="2166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6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4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4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3" y="129"/>
              <a:ext cx="356" cy="608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8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7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3" y="3302"/>
              <a:ext cx="500" cy="504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72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4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</p:grpSp>
      <p:sp>
        <p:nvSpPr>
          <p:cNvPr id="34923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s-CZ"/>
          </a:p>
        </p:txBody>
      </p:sp>
      <p:sp>
        <p:nvSpPr>
          <p:cNvPr id="34923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 smtClean="0"/>
              <a:t>Haga clic para modificar el estilo de subtítulo del patrón</a:t>
            </a:r>
            <a:endParaRPr lang="cs-CZ"/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8B746-C13A-401C-BFF8-F29B8AEA9862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0309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9F105-B2D3-4DE2-BF71-51A47832E0C3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31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779A5C-D4B7-4F89-99A3-4039E2F7118C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651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e 2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510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648200" y="3903663"/>
            <a:ext cx="4038600" cy="21526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6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4C32A-6C18-4D2F-B9D8-EE2CEF8F5BCE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903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e 4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sz="quarter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510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510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57200" y="3903663"/>
            <a:ext cx="4038600" cy="21526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8200" y="3903663"/>
            <a:ext cx="4038600" cy="21526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4FFB07-8B05-440D-9EE9-E2FA57D19587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1264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ítulo e texto sobr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510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3903663"/>
            <a:ext cx="8229600" cy="21526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47502-8A17-4178-A6B5-87462109BBF6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12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4DDE20-A313-46A8-8CC4-9AE8AA88D867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29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97B48D-CF36-420A-ACF8-94C201953109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55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86C48-161E-49AA-B00A-CDF115D7A039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91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E2BCE1-F64E-4ADC-A63E-AE5839C94F96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57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DB34B9-6BD0-4D22-B8D6-1E6B3D0BD56E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74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A251FF-E739-49AC-8F91-2AA03D181B29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45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5D7436-C933-4746-9D76-3308D8F9E08C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16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A65F39-E9E4-4BB6-9DB3-891C7462D8B6}" type="slidenum">
              <a:rPr lang="cs-CZ"/>
              <a:pPr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94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48163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4816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6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6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sp>
          <p:nvSpPr>
            <p:cNvPr id="34816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4817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7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7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7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7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4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4817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34817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34817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7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pt-PT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48180" name="Freeform 20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81" name="Freeform 21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82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4818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8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8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48188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89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348190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sp>
          <p:nvSpPr>
            <p:cNvPr id="348191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192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193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194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195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196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197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198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199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200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201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202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203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48204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</p:grpSp>
      <p:sp>
        <p:nvSpPr>
          <p:cNvPr id="34820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4820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4820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4820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8F72033-E2B3-4969-940A-FC21C4E74AB6}" type="slidenum">
              <a:rPr lang="cs-CZ"/>
              <a:pPr/>
              <a:t>‹Nº›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</p:sldLayoutIdLst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wmf"/><Relationship Id="rId5" Type="http://schemas.openxmlformats.org/officeDocument/2006/relationships/image" Target="../media/image42.png"/><Relationship Id="rId10" Type="http://schemas.openxmlformats.org/officeDocument/2006/relationships/image" Target="../media/image47.wmf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6372225" y="4591050"/>
            <a:ext cx="2376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PT" sz="1800">
              <a:latin typeface="Comic Sans MS" panose="030F0702030302020204" pitchFamily="66" charset="0"/>
            </a:endParaRP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1928813" y="714375"/>
            <a:ext cx="51847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pt-PT" sz="5400" b="1" dirty="0" smtClean="0">
                <a:latin typeface="Arial" panose="020B0604020202020204" pitchFamily="34" charset="0"/>
              </a:rPr>
              <a:t>FRAÇÕES</a:t>
            </a:r>
            <a:endParaRPr lang="cs-CZ" sz="5400" b="1" dirty="0">
              <a:latin typeface="Arial" panose="020B0604020202020204" pitchFamily="34" charset="0"/>
            </a:endParaRPr>
          </a:p>
        </p:txBody>
      </p:sp>
      <p:pic>
        <p:nvPicPr>
          <p:cNvPr id="3077" name="Picture 22" descr="čokoláda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387600"/>
            <a:ext cx="5113337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j041329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214563"/>
            <a:ext cx="3932238" cy="288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642938" y="5857875"/>
            <a:ext cx="685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dirty="0"/>
              <a:t>   </a:t>
            </a:r>
            <a:endParaRPr lang="cs-CZ"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517525"/>
          </a:xfrm>
        </p:spPr>
        <p:txBody>
          <a:bodyPr/>
          <a:lstStyle/>
          <a:p>
            <a:pPr eaLnBrk="1" hangingPunct="1">
              <a:defRPr/>
            </a:pPr>
            <a:endParaRPr lang="cs-CZ" sz="28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765175"/>
            <a:ext cx="8229600" cy="58785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000" smtClean="0"/>
              <a:t>                </a:t>
            </a:r>
            <a:r>
              <a:rPr lang="cs-CZ" sz="1900" smtClean="0"/>
              <a:t>(</a:t>
            </a:r>
            <a:r>
              <a:rPr lang="pt-PT" sz="1900" smtClean="0"/>
              <a:t>um</a:t>
            </a:r>
            <a:r>
              <a:rPr lang="cs-CZ" sz="1900" smtClean="0"/>
              <a:t>) </a:t>
            </a:r>
            <a:r>
              <a:rPr lang="pt-PT" sz="1900" b="1" smtClean="0"/>
              <a:t>meio     </a:t>
            </a:r>
            <a:r>
              <a:rPr lang="cs-CZ" sz="1900" b="1" smtClean="0"/>
              <a:t>                     </a:t>
            </a:r>
            <a:r>
              <a:rPr lang="pt-PT" sz="1900" b="1" smtClean="0"/>
              <a:t>    </a:t>
            </a:r>
            <a:r>
              <a:rPr lang="pt-PT" sz="1900" smtClean="0"/>
              <a:t>dois</a:t>
            </a:r>
            <a:r>
              <a:rPr lang="cs-CZ" sz="1900" smtClean="0"/>
              <a:t> </a:t>
            </a:r>
            <a:r>
              <a:rPr lang="pt-PT" sz="1900" smtClean="0"/>
              <a:t>meios</a:t>
            </a:r>
            <a:endParaRPr lang="cs-CZ" sz="1900" b="1" smtClean="0"/>
          </a:p>
          <a:p>
            <a:pPr eaLnBrk="1" hangingPunct="1">
              <a:buFontTx/>
              <a:buNone/>
            </a:pPr>
            <a:r>
              <a:rPr lang="cs-CZ" sz="1900" smtClean="0"/>
              <a:t>                       </a:t>
            </a:r>
          </a:p>
          <a:p>
            <a:pPr eaLnBrk="1" hangingPunct="1">
              <a:buFontTx/>
              <a:buNone/>
            </a:pPr>
            <a:r>
              <a:rPr lang="cs-CZ" sz="1900" smtClean="0"/>
              <a:t>                       </a:t>
            </a:r>
          </a:p>
          <a:p>
            <a:pPr eaLnBrk="1" hangingPunct="1">
              <a:buFontTx/>
              <a:buNone/>
            </a:pPr>
            <a:r>
              <a:rPr lang="cs-CZ" sz="1900" smtClean="0"/>
              <a:t>                                                               </a:t>
            </a:r>
            <a:r>
              <a:rPr lang="pt-PT" sz="1900" smtClean="0"/>
              <a:t>dois</a:t>
            </a:r>
            <a:r>
              <a:rPr lang="cs-CZ" sz="1900" smtClean="0"/>
              <a:t> t</a:t>
            </a:r>
            <a:r>
              <a:rPr lang="pt-PT" sz="1900" smtClean="0"/>
              <a:t>erços</a:t>
            </a:r>
            <a:endParaRPr lang="cs-CZ" sz="1900" smtClean="0"/>
          </a:p>
          <a:p>
            <a:pPr eaLnBrk="1" hangingPunct="1">
              <a:buFontTx/>
              <a:buNone/>
            </a:pPr>
            <a:endParaRPr lang="cs-CZ" sz="1900" smtClean="0"/>
          </a:p>
          <a:p>
            <a:pPr eaLnBrk="1" hangingPunct="1">
              <a:buFontTx/>
              <a:buNone/>
            </a:pPr>
            <a:r>
              <a:rPr lang="cs-CZ" sz="1900" smtClean="0"/>
              <a:t>                </a:t>
            </a:r>
            <a:r>
              <a:rPr lang="cs-CZ" sz="4400" smtClean="0"/>
              <a:t>   </a:t>
            </a:r>
          </a:p>
          <a:p>
            <a:pPr eaLnBrk="1" hangingPunct="1">
              <a:buFontTx/>
              <a:buNone/>
            </a:pPr>
            <a:r>
              <a:rPr lang="cs-CZ" sz="1900" smtClean="0"/>
              <a:t>                 (</a:t>
            </a:r>
            <a:r>
              <a:rPr lang="pt-PT" sz="1900" smtClean="0"/>
              <a:t>um</a:t>
            </a:r>
            <a:r>
              <a:rPr lang="cs-CZ" sz="1900" smtClean="0"/>
              <a:t>) </a:t>
            </a:r>
            <a:r>
              <a:rPr lang="pt-PT" sz="1900" b="1" smtClean="0"/>
              <a:t>quarto</a:t>
            </a:r>
            <a:r>
              <a:rPr lang="cs-CZ" sz="1900" b="1" smtClean="0"/>
              <a:t>                       </a:t>
            </a:r>
            <a:r>
              <a:rPr lang="cs-CZ" sz="1900" smtClean="0"/>
              <a:t>t</a:t>
            </a:r>
            <a:r>
              <a:rPr lang="pt-PT" sz="1900" smtClean="0"/>
              <a:t>rês</a:t>
            </a:r>
            <a:r>
              <a:rPr lang="cs-CZ" sz="1900" smtClean="0"/>
              <a:t> </a:t>
            </a:r>
            <a:r>
              <a:rPr lang="pt-PT" sz="1900" smtClean="0"/>
              <a:t>quartos</a:t>
            </a:r>
            <a:endParaRPr lang="cs-CZ" sz="1900" smtClean="0"/>
          </a:p>
          <a:p>
            <a:pPr eaLnBrk="1" hangingPunct="1">
              <a:buFontTx/>
              <a:buNone/>
            </a:pPr>
            <a:endParaRPr lang="cs-CZ" sz="1900" smtClean="0"/>
          </a:p>
          <a:p>
            <a:pPr eaLnBrk="1" hangingPunct="1">
              <a:buFontTx/>
              <a:buNone/>
            </a:pPr>
            <a:endParaRPr lang="cs-CZ" sz="1900" smtClean="0"/>
          </a:p>
          <a:p>
            <a:pPr eaLnBrk="1" hangingPunct="1">
              <a:buFontTx/>
              <a:buNone/>
            </a:pPr>
            <a:r>
              <a:rPr lang="cs-CZ" sz="1900" smtClean="0"/>
              <a:t>                  </a:t>
            </a:r>
          </a:p>
          <a:p>
            <a:pPr eaLnBrk="1" hangingPunct="1">
              <a:buFontTx/>
              <a:buNone/>
            </a:pPr>
            <a:r>
              <a:rPr lang="cs-CZ" sz="1900" smtClean="0"/>
              <a:t>                 (</a:t>
            </a:r>
            <a:r>
              <a:rPr lang="pt-PT" sz="1900" smtClean="0"/>
              <a:t>um</a:t>
            </a:r>
            <a:r>
              <a:rPr lang="cs-CZ" sz="1900" smtClean="0"/>
              <a:t>) </a:t>
            </a:r>
            <a:r>
              <a:rPr lang="pt-PT" sz="1900" b="1" smtClean="0"/>
              <a:t>sexto</a:t>
            </a:r>
            <a:r>
              <a:rPr lang="cs-CZ" sz="1900" b="1" smtClean="0"/>
              <a:t>                       </a:t>
            </a:r>
            <a:r>
              <a:rPr lang="pt-PT" sz="1900" b="1" smtClean="0"/>
              <a:t>  </a:t>
            </a:r>
            <a:r>
              <a:rPr lang="cs-CZ" sz="1900" b="1" smtClean="0"/>
              <a:t> </a:t>
            </a:r>
            <a:r>
              <a:rPr lang="pt-PT" sz="1900" smtClean="0"/>
              <a:t>quatro</a:t>
            </a:r>
            <a:r>
              <a:rPr lang="cs-CZ" sz="1900" smtClean="0"/>
              <a:t> </a:t>
            </a:r>
            <a:r>
              <a:rPr lang="pt-PT" sz="1900" smtClean="0"/>
              <a:t>sextos</a:t>
            </a:r>
            <a:endParaRPr lang="cs-CZ" sz="1900" b="1" smtClean="0"/>
          </a:p>
          <a:p>
            <a:pPr eaLnBrk="1" hangingPunct="1">
              <a:buFontTx/>
              <a:buNone/>
            </a:pPr>
            <a:endParaRPr lang="cs-CZ" sz="1900" b="1" smtClean="0"/>
          </a:p>
          <a:p>
            <a:pPr eaLnBrk="1" hangingPunct="1">
              <a:buFontTx/>
              <a:buNone/>
            </a:pPr>
            <a:endParaRPr lang="cs-CZ" sz="1900" smtClean="0"/>
          </a:p>
          <a:p>
            <a:pPr eaLnBrk="1" hangingPunct="1">
              <a:buFontTx/>
              <a:buNone/>
            </a:pPr>
            <a:r>
              <a:rPr lang="cs-CZ" sz="1900" smtClean="0"/>
              <a:t>                 </a:t>
            </a:r>
          </a:p>
          <a:p>
            <a:pPr eaLnBrk="1" hangingPunct="1">
              <a:buFontTx/>
              <a:buNone/>
            </a:pPr>
            <a:r>
              <a:rPr lang="cs-CZ" sz="1900" smtClean="0"/>
              <a:t>                  (</a:t>
            </a:r>
            <a:r>
              <a:rPr lang="pt-PT" sz="1900" smtClean="0"/>
              <a:t>um</a:t>
            </a:r>
            <a:r>
              <a:rPr lang="cs-CZ" sz="1900" smtClean="0"/>
              <a:t>) </a:t>
            </a:r>
            <a:r>
              <a:rPr lang="pt-PT" sz="1900" b="1" smtClean="0"/>
              <a:t>oitavo</a:t>
            </a:r>
            <a:r>
              <a:rPr lang="cs-CZ" sz="1900" b="1" smtClean="0"/>
              <a:t>                        </a:t>
            </a:r>
            <a:r>
              <a:rPr lang="cs-CZ" sz="1900" smtClean="0"/>
              <a:t>s</a:t>
            </a:r>
            <a:r>
              <a:rPr lang="pt-PT" sz="1900" smtClean="0"/>
              <a:t>ete</a:t>
            </a:r>
            <a:r>
              <a:rPr lang="cs-CZ" sz="1900" smtClean="0"/>
              <a:t> o</a:t>
            </a:r>
            <a:r>
              <a:rPr lang="pt-PT" sz="1900" smtClean="0"/>
              <a:t>itavos</a:t>
            </a:r>
            <a:endParaRPr lang="cs-CZ" sz="1900" b="1" smtClean="0"/>
          </a:p>
          <a:p>
            <a:pPr eaLnBrk="1" hangingPunct="1"/>
            <a:endParaRPr lang="cs-CZ" sz="2000" b="1" smtClean="0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692150"/>
            <a:ext cx="912813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924175"/>
            <a:ext cx="1004887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7312">
            <a:off x="900113" y="1700213"/>
            <a:ext cx="982662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0991">
            <a:off x="900113" y="4149725"/>
            <a:ext cx="97472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692475">
            <a:off x="7740650" y="4365625"/>
            <a:ext cx="979488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5516563"/>
            <a:ext cx="103822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516563"/>
            <a:ext cx="969963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141663"/>
            <a:ext cx="976313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6284">
            <a:off x="7740650" y="1844675"/>
            <a:ext cx="981075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20713"/>
            <a:ext cx="933450" cy="9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2" name="Line 18"/>
          <p:cNvSpPr>
            <a:spLocks noChangeShapeType="1"/>
          </p:cNvSpPr>
          <p:nvPr/>
        </p:nvSpPr>
        <p:spPr bwMode="auto">
          <a:xfrm>
            <a:off x="1908175" y="1125538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2303" name="Line 19"/>
          <p:cNvSpPr>
            <a:spLocks noChangeShapeType="1"/>
          </p:cNvSpPr>
          <p:nvPr/>
        </p:nvSpPr>
        <p:spPr bwMode="auto">
          <a:xfrm>
            <a:off x="1908175" y="2276475"/>
            <a:ext cx="568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2304" name="Line 20"/>
          <p:cNvSpPr>
            <a:spLocks noChangeShapeType="1"/>
          </p:cNvSpPr>
          <p:nvPr/>
        </p:nvSpPr>
        <p:spPr bwMode="auto">
          <a:xfrm>
            <a:off x="1908175" y="3357563"/>
            <a:ext cx="5688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2305" name="Line 21"/>
          <p:cNvSpPr>
            <a:spLocks noChangeShapeType="1"/>
          </p:cNvSpPr>
          <p:nvPr/>
        </p:nvSpPr>
        <p:spPr bwMode="auto">
          <a:xfrm>
            <a:off x="1979613" y="4724400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2306" name="Line 22"/>
          <p:cNvSpPr>
            <a:spLocks noChangeShapeType="1"/>
          </p:cNvSpPr>
          <p:nvPr/>
        </p:nvSpPr>
        <p:spPr bwMode="auto">
          <a:xfrm>
            <a:off x="1979613" y="6021388"/>
            <a:ext cx="5688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2307" name="Text Box 23"/>
          <p:cNvSpPr txBox="1">
            <a:spLocks noChangeArrowheads="1"/>
          </p:cNvSpPr>
          <p:nvPr/>
        </p:nvSpPr>
        <p:spPr bwMode="auto">
          <a:xfrm>
            <a:off x="2051050" y="1989138"/>
            <a:ext cx="22320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1900"/>
              <a:t>(</a:t>
            </a:r>
            <a:r>
              <a:rPr lang="pt-PT" sz="1900"/>
              <a:t>um</a:t>
            </a:r>
            <a:r>
              <a:rPr lang="cs-CZ" sz="1900"/>
              <a:t>)</a:t>
            </a:r>
            <a:r>
              <a:rPr lang="cs-CZ" sz="1900" b="1"/>
              <a:t> </a:t>
            </a:r>
            <a:r>
              <a:rPr lang="pt-PT" sz="1900" b="1"/>
              <a:t>terço</a:t>
            </a:r>
            <a:endParaRPr lang="cs-CZ" sz="19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333375"/>
            <a:ext cx="7461250" cy="952500"/>
          </a:xfrm>
        </p:spPr>
        <p:txBody>
          <a:bodyPr/>
          <a:lstStyle/>
          <a:p>
            <a:pPr eaLnBrk="1" hangingPunct="1"/>
            <a:r>
              <a:rPr lang="en-US" sz="4000" dirty="0" err="1" smtClean="0">
                <a:solidFill>
                  <a:srgbClr val="000000"/>
                </a:solidFill>
              </a:rPr>
              <a:t>Exemplos</a:t>
            </a:r>
            <a:r>
              <a:rPr lang="en-US" sz="4000" dirty="0" smtClean="0">
                <a:solidFill>
                  <a:srgbClr val="000000"/>
                </a:solidFill>
              </a:rPr>
              <a:t> de </a:t>
            </a:r>
            <a:r>
              <a:rPr lang="en-US" sz="4000" dirty="0" err="1" smtClean="0">
                <a:solidFill>
                  <a:srgbClr val="000000"/>
                </a:solidFill>
              </a:rPr>
              <a:t>frações</a:t>
            </a:r>
            <a:endParaRPr lang="en-US" sz="4000" dirty="0" smtClean="0">
              <a:solidFill>
                <a:srgbClr val="000000"/>
              </a:solidFill>
            </a:endParaRPr>
          </a:p>
        </p:txBody>
      </p:sp>
      <p:pic>
        <p:nvPicPr>
          <p:cNvPr id="329739" name="Picture 1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1844675"/>
            <a:ext cx="1279525" cy="1217613"/>
          </a:xfrm>
        </p:spPr>
      </p:pic>
      <p:pic>
        <p:nvPicPr>
          <p:cNvPr id="32974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773238"/>
            <a:ext cx="1492250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9743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060575"/>
            <a:ext cx="1265237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9744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44"/>
          <a:stretch>
            <a:fillRect/>
          </a:stretch>
        </p:blipFill>
        <p:spPr bwMode="auto">
          <a:xfrm>
            <a:off x="1000125" y="4214813"/>
            <a:ext cx="958850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9745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076700"/>
            <a:ext cx="1563688" cy="17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9746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773238"/>
            <a:ext cx="12842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9747" name="Picture 1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773238"/>
            <a:ext cx="1249363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9748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365625"/>
            <a:ext cx="1873250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9749" name="Picture 2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292600"/>
            <a:ext cx="1341438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9750" name="Text Box 22"/>
          <p:cNvSpPr txBox="1">
            <a:spLocks noChangeArrowheads="1"/>
          </p:cNvSpPr>
          <p:nvPr/>
        </p:nvSpPr>
        <p:spPr bwMode="auto">
          <a:xfrm>
            <a:off x="468313" y="3141663"/>
            <a:ext cx="7920037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1800">
                <a:latin typeface="Arial" panose="020B0604020202020204" pitchFamily="34" charset="0"/>
              </a:rPr>
              <a:t>       </a:t>
            </a:r>
            <a:r>
              <a:rPr lang="cs-CZ" sz="1600" b="1">
                <a:latin typeface="Arial" panose="020B0604020202020204" pitchFamily="34" charset="0"/>
              </a:rPr>
              <a:t>1                            1                        1                           1                            1</a:t>
            </a:r>
          </a:p>
          <a:p>
            <a:pPr>
              <a:spcBef>
                <a:spcPct val="50000"/>
              </a:spcBef>
            </a:pPr>
            <a:r>
              <a:rPr lang="cs-CZ" sz="1600" b="1">
                <a:latin typeface="Arial" panose="020B0604020202020204" pitchFamily="34" charset="0"/>
              </a:rPr>
              <a:t>        2                            2                        2                            2                           2     </a:t>
            </a:r>
          </a:p>
        </p:txBody>
      </p:sp>
      <p:sp>
        <p:nvSpPr>
          <p:cNvPr id="329752" name="Line 24"/>
          <p:cNvSpPr>
            <a:spLocks noChangeShapeType="1"/>
          </p:cNvSpPr>
          <p:nvPr/>
        </p:nvSpPr>
        <p:spPr bwMode="auto">
          <a:xfrm>
            <a:off x="827088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329753" name="Line 25"/>
          <p:cNvSpPr>
            <a:spLocks noChangeShapeType="1"/>
          </p:cNvSpPr>
          <p:nvPr/>
        </p:nvSpPr>
        <p:spPr bwMode="auto">
          <a:xfrm>
            <a:off x="5724525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329754" name="Line 26"/>
          <p:cNvSpPr>
            <a:spLocks noChangeShapeType="1"/>
          </p:cNvSpPr>
          <p:nvPr/>
        </p:nvSpPr>
        <p:spPr bwMode="auto">
          <a:xfrm>
            <a:off x="2555875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329755" name="Line 27"/>
          <p:cNvSpPr>
            <a:spLocks noChangeShapeType="1"/>
          </p:cNvSpPr>
          <p:nvPr/>
        </p:nvSpPr>
        <p:spPr bwMode="auto">
          <a:xfrm>
            <a:off x="4067175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329756" name="Line 28"/>
          <p:cNvSpPr>
            <a:spLocks noChangeShapeType="1"/>
          </p:cNvSpPr>
          <p:nvPr/>
        </p:nvSpPr>
        <p:spPr bwMode="auto">
          <a:xfrm>
            <a:off x="7380288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329758" name="Text Box 30"/>
          <p:cNvSpPr txBox="1">
            <a:spLocks noChangeArrowheads="1"/>
          </p:cNvSpPr>
          <p:nvPr/>
        </p:nvSpPr>
        <p:spPr bwMode="auto">
          <a:xfrm>
            <a:off x="611188" y="5949950"/>
            <a:ext cx="8137525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1600">
                <a:latin typeface="Arial" panose="020B0604020202020204" pitchFamily="34" charset="0"/>
              </a:rPr>
              <a:t>             </a:t>
            </a:r>
            <a:r>
              <a:rPr lang="cs-CZ" sz="1600" b="1">
                <a:latin typeface="Arial" panose="020B0604020202020204" pitchFamily="34" charset="0"/>
              </a:rPr>
              <a:t>3                                   3                                  3                                  3</a:t>
            </a:r>
          </a:p>
          <a:p>
            <a:pPr>
              <a:spcBef>
                <a:spcPct val="50000"/>
              </a:spcBef>
            </a:pPr>
            <a:r>
              <a:rPr lang="cs-CZ" sz="1600" b="1">
                <a:latin typeface="Arial" panose="020B0604020202020204" pitchFamily="34" charset="0"/>
              </a:rPr>
              <a:t>             6                                   6                                  6                                  6</a:t>
            </a:r>
          </a:p>
        </p:txBody>
      </p:sp>
      <p:sp>
        <p:nvSpPr>
          <p:cNvPr id="329759" name="Line 31"/>
          <p:cNvSpPr>
            <a:spLocks noChangeShapeType="1"/>
          </p:cNvSpPr>
          <p:nvPr/>
        </p:nvSpPr>
        <p:spPr bwMode="auto">
          <a:xfrm>
            <a:off x="7524750" y="63087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329760" name="Line 32"/>
          <p:cNvSpPr>
            <a:spLocks noChangeShapeType="1"/>
          </p:cNvSpPr>
          <p:nvPr/>
        </p:nvSpPr>
        <p:spPr bwMode="auto">
          <a:xfrm>
            <a:off x="5435600" y="63087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329761" name="Line 33"/>
          <p:cNvSpPr>
            <a:spLocks noChangeShapeType="1"/>
          </p:cNvSpPr>
          <p:nvPr/>
        </p:nvSpPr>
        <p:spPr bwMode="auto">
          <a:xfrm>
            <a:off x="3348038" y="63087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329762" name="Line 34"/>
          <p:cNvSpPr>
            <a:spLocks noChangeShapeType="1"/>
          </p:cNvSpPr>
          <p:nvPr/>
        </p:nvSpPr>
        <p:spPr bwMode="auto">
          <a:xfrm>
            <a:off x="1258888" y="63087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9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2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2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2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2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2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2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2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2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2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29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9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2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2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2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50" grpId="0"/>
      <p:bldP spid="329752" grpId="0" animBg="1"/>
      <p:bldP spid="329753" grpId="0" animBg="1"/>
      <p:bldP spid="329754" grpId="0" animBg="1"/>
      <p:bldP spid="329755" grpId="0" animBg="1"/>
      <p:bldP spid="329756" grpId="0" animBg="1"/>
      <p:bldP spid="329758" grpId="0"/>
      <p:bldP spid="329759" grpId="0" animBg="1"/>
      <p:bldP spid="329760" grpId="0" animBg="1"/>
      <p:bldP spid="329761" grpId="0" animBg="1"/>
      <p:bldP spid="32976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755650" y="404813"/>
            <a:ext cx="52562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PT" sz="2800" b="1" dirty="0">
                <a:solidFill>
                  <a:srgbClr val="000000"/>
                </a:solidFill>
                <a:latin typeface="Arial" panose="020B0604020202020204" pitchFamily="34" charset="0"/>
              </a:rPr>
              <a:t>Conhecer </a:t>
            </a:r>
            <a:r>
              <a:rPr lang="pt-PT" sz="2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frações</a:t>
            </a:r>
            <a:endParaRPr lang="cs-CZ" sz="2800" dirty="0">
              <a:latin typeface="Arial" panose="020B0604020202020204" pitchFamily="34" charset="0"/>
            </a:endParaRP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684213" y="1125538"/>
            <a:ext cx="8172450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pt-PT" sz="2800" b="1">
                <a:solidFill>
                  <a:srgbClr val="000000"/>
                </a:solidFill>
                <a:latin typeface="Arial" panose="020B0604020202020204" pitchFamily="34" charset="0"/>
              </a:rPr>
              <a:t>Em quantas partes dividimos a unidade?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pt-PT" sz="2800" b="1">
                <a:solidFill>
                  <a:srgbClr val="000000"/>
                </a:solidFill>
                <a:latin typeface="Arial" panose="020B0604020202020204" pitchFamily="34" charset="0"/>
              </a:rPr>
              <a:t>Quantas partes tomámos?</a:t>
            </a:r>
            <a:endParaRPr lang="cs-CZ" sz="2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468313" y="2565400"/>
            <a:ext cx="1871662" cy="3521075"/>
            <a:chOff x="295" y="1616"/>
            <a:chExt cx="1179" cy="2218"/>
          </a:xfrm>
        </p:grpSpPr>
        <p:sp>
          <p:nvSpPr>
            <p:cNvPr id="14356" name="Text Box 9"/>
            <p:cNvSpPr txBox="1">
              <a:spLocks noChangeArrowheads="1"/>
            </p:cNvSpPr>
            <p:nvPr/>
          </p:nvSpPr>
          <p:spPr bwMode="auto">
            <a:xfrm>
              <a:off x="385" y="1616"/>
              <a:ext cx="1089" cy="2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 6</a:t>
              </a:r>
            </a:p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14357" name="Line 10"/>
            <p:cNvSpPr>
              <a:spLocks noChangeShapeType="1"/>
            </p:cNvSpPr>
            <p:nvPr/>
          </p:nvSpPr>
          <p:spPr bwMode="auto">
            <a:xfrm>
              <a:off x="295" y="2704"/>
              <a:ext cx="117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276600" y="2420938"/>
            <a:ext cx="2590800" cy="3521075"/>
            <a:chOff x="2064" y="1525"/>
            <a:chExt cx="1632" cy="2218"/>
          </a:xfrm>
        </p:grpSpPr>
        <p:sp>
          <p:nvSpPr>
            <p:cNvPr id="14354" name="Text Box 12"/>
            <p:cNvSpPr txBox="1">
              <a:spLocks noChangeArrowheads="1"/>
            </p:cNvSpPr>
            <p:nvPr/>
          </p:nvSpPr>
          <p:spPr bwMode="auto">
            <a:xfrm>
              <a:off x="2381" y="1525"/>
              <a:ext cx="1315" cy="2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5</a:t>
              </a:r>
            </a:p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4355" name="Line 14"/>
            <p:cNvSpPr>
              <a:spLocks noChangeShapeType="1"/>
            </p:cNvSpPr>
            <p:nvPr/>
          </p:nvSpPr>
          <p:spPr bwMode="auto">
            <a:xfrm>
              <a:off x="2064" y="2659"/>
              <a:ext cx="122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6227763" y="2492375"/>
            <a:ext cx="1944687" cy="3521075"/>
            <a:chOff x="3923" y="1570"/>
            <a:chExt cx="1225" cy="2218"/>
          </a:xfrm>
        </p:grpSpPr>
        <p:sp>
          <p:nvSpPr>
            <p:cNvPr id="14352" name="Text Box 15"/>
            <p:cNvSpPr txBox="1">
              <a:spLocks noChangeArrowheads="1"/>
            </p:cNvSpPr>
            <p:nvPr/>
          </p:nvSpPr>
          <p:spPr bwMode="auto">
            <a:xfrm>
              <a:off x="3923" y="1570"/>
              <a:ext cx="1179" cy="2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 17</a:t>
              </a:r>
            </a:p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 31</a:t>
              </a:r>
            </a:p>
          </p:txBody>
        </p:sp>
        <p:sp>
          <p:nvSpPr>
            <p:cNvPr id="14353" name="Line 18"/>
            <p:cNvSpPr>
              <a:spLocks noChangeShapeType="1"/>
            </p:cNvSpPr>
            <p:nvPr/>
          </p:nvSpPr>
          <p:spPr bwMode="auto">
            <a:xfrm>
              <a:off x="3923" y="2659"/>
              <a:ext cx="122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611188" y="2420938"/>
            <a:ext cx="2162175" cy="3521075"/>
            <a:chOff x="385" y="1525"/>
            <a:chExt cx="1362" cy="2218"/>
          </a:xfrm>
        </p:grpSpPr>
        <p:sp>
          <p:nvSpPr>
            <p:cNvPr id="14350" name="Text Box 22"/>
            <p:cNvSpPr txBox="1">
              <a:spLocks noChangeArrowheads="1"/>
            </p:cNvSpPr>
            <p:nvPr/>
          </p:nvSpPr>
          <p:spPr bwMode="auto">
            <a:xfrm>
              <a:off x="431" y="1525"/>
              <a:ext cx="1316" cy="2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 5</a:t>
              </a:r>
            </a:p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20</a:t>
              </a:r>
            </a:p>
          </p:txBody>
        </p:sp>
        <p:sp>
          <p:nvSpPr>
            <p:cNvPr id="14351" name="Line 23"/>
            <p:cNvSpPr>
              <a:spLocks noChangeShapeType="1"/>
            </p:cNvSpPr>
            <p:nvPr/>
          </p:nvSpPr>
          <p:spPr bwMode="auto">
            <a:xfrm>
              <a:off x="385" y="2704"/>
              <a:ext cx="118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3492500" y="2420938"/>
            <a:ext cx="2087563" cy="3933825"/>
            <a:chOff x="2200" y="1525"/>
            <a:chExt cx="1315" cy="2478"/>
          </a:xfrm>
        </p:grpSpPr>
        <p:sp>
          <p:nvSpPr>
            <p:cNvPr id="14348" name="Text Box 26"/>
            <p:cNvSpPr txBox="1">
              <a:spLocks noChangeArrowheads="1"/>
            </p:cNvSpPr>
            <p:nvPr/>
          </p:nvSpPr>
          <p:spPr bwMode="auto">
            <a:xfrm>
              <a:off x="2200" y="1525"/>
              <a:ext cx="1315" cy="2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12</a:t>
              </a:r>
            </a:p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26</a:t>
              </a:r>
            </a:p>
            <a:p>
              <a:pPr>
                <a:spcBef>
                  <a:spcPct val="50000"/>
                </a:spcBef>
              </a:pPr>
              <a:endParaRPr lang="cs-CZ" sz="1800">
                <a:latin typeface="Arial" panose="020B0604020202020204" pitchFamily="34" charset="0"/>
              </a:endParaRPr>
            </a:p>
          </p:txBody>
        </p:sp>
        <p:sp>
          <p:nvSpPr>
            <p:cNvPr id="14349" name="Line 28"/>
            <p:cNvSpPr>
              <a:spLocks noChangeShapeType="1"/>
            </p:cNvSpPr>
            <p:nvPr/>
          </p:nvSpPr>
          <p:spPr bwMode="auto">
            <a:xfrm>
              <a:off x="2245" y="2659"/>
              <a:ext cx="108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6156325" y="2420938"/>
            <a:ext cx="2233613" cy="3521075"/>
            <a:chOff x="3061" y="1842"/>
            <a:chExt cx="1407" cy="2218"/>
          </a:xfrm>
        </p:grpSpPr>
        <p:sp>
          <p:nvSpPr>
            <p:cNvPr id="14346" name="Text Box 31"/>
            <p:cNvSpPr txBox="1">
              <a:spLocks noChangeArrowheads="1"/>
            </p:cNvSpPr>
            <p:nvPr/>
          </p:nvSpPr>
          <p:spPr bwMode="auto">
            <a:xfrm>
              <a:off x="3152" y="1842"/>
              <a:ext cx="1316" cy="2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 8</a:t>
              </a:r>
            </a:p>
            <a:p>
              <a:pPr>
                <a:spcBef>
                  <a:spcPct val="50000"/>
                </a:spcBef>
              </a:pPr>
              <a:r>
                <a:rPr lang="cs-CZ" sz="9000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14347" name="Line 32"/>
            <p:cNvSpPr>
              <a:spLocks noChangeShapeType="1"/>
            </p:cNvSpPr>
            <p:nvPr/>
          </p:nvSpPr>
          <p:spPr bwMode="auto">
            <a:xfrm>
              <a:off x="3061" y="2976"/>
              <a:ext cx="113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738188"/>
          </a:xfrm>
        </p:spPr>
        <p:txBody>
          <a:bodyPr/>
          <a:lstStyle/>
          <a:p>
            <a:pPr eaLnBrk="1" hangingPunct="1"/>
            <a:r>
              <a:rPr lang="pt-PT" sz="2200" dirty="0" smtClean="0">
                <a:solidFill>
                  <a:srgbClr val="000000"/>
                </a:solidFill>
              </a:rPr>
              <a:t>Com estas unidades, escreve frações possíveis.</a:t>
            </a:r>
            <a:endParaRPr lang="cs-CZ" sz="2200" b="1" dirty="0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cs-CZ" sz="2200" b="1" dirty="0" smtClean="0">
              <a:solidFill>
                <a:srgbClr val="000000"/>
              </a:solidFill>
            </a:endParaRPr>
          </a:p>
        </p:txBody>
      </p:sp>
      <p:pic>
        <p:nvPicPr>
          <p:cNvPr id="3338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5618">
            <a:off x="4859338" y="2708275"/>
            <a:ext cx="2144712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38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724400"/>
            <a:ext cx="160496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38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981075"/>
            <a:ext cx="20193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341438"/>
            <a:ext cx="1655763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3836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941888"/>
            <a:ext cx="155892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508500"/>
            <a:ext cx="1662113" cy="164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3838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852738"/>
            <a:ext cx="1944688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3840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125538"/>
            <a:ext cx="21717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3841" name="Picture 17" descr="j038355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068638"/>
            <a:ext cx="982662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3842" name="Picture 18" descr="j038356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357563"/>
            <a:ext cx="1277937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3843" name="Picture 19" descr="j038356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38884">
            <a:off x="2124075" y="1412875"/>
            <a:ext cx="127793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338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3338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333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338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3338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338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33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33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33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60350"/>
            <a:ext cx="8229600" cy="668338"/>
          </a:xfrm>
        </p:spPr>
        <p:txBody>
          <a:bodyPr/>
          <a:lstStyle/>
          <a:p>
            <a:pPr eaLnBrk="1" hangingPunct="1"/>
            <a:r>
              <a:rPr lang="pt-PT" sz="2800" dirty="0" smtClean="0">
                <a:solidFill>
                  <a:srgbClr val="000000"/>
                </a:solidFill>
              </a:rPr>
              <a:t>Que fração representa cada parte azul?</a:t>
            </a:r>
            <a:endParaRPr lang="cs-CZ" sz="2800" dirty="0" smtClean="0">
              <a:solidFill>
                <a:srgbClr val="000000"/>
              </a:solidFill>
            </a:endParaRPr>
          </a:p>
          <a:p>
            <a:pPr eaLnBrk="1" hangingPunct="1"/>
            <a:endParaRPr lang="cs-CZ" sz="2800" dirty="0" smtClean="0"/>
          </a:p>
        </p:txBody>
      </p:sp>
      <p:pic>
        <p:nvPicPr>
          <p:cNvPr id="16387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3860800"/>
            <a:ext cx="237172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196975"/>
            <a:ext cx="2209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268413"/>
            <a:ext cx="2238375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221163"/>
            <a:ext cx="424815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755650" y="1628775"/>
            <a:ext cx="863600" cy="1044575"/>
            <a:chOff x="476" y="1026"/>
            <a:chExt cx="544" cy="658"/>
          </a:xfrm>
        </p:grpSpPr>
        <p:sp>
          <p:nvSpPr>
            <p:cNvPr id="16401" name="Text Box 24"/>
            <p:cNvSpPr txBox="1">
              <a:spLocks noChangeArrowheads="1"/>
            </p:cNvSpPr>
            <p:nvPr/>
          </p:nvSpPr>
          <p:spPr bwMode="auto">
            <a:xfrm>
              <a:off x="476" y="1026"/>
              <a:ext cx="544" cy="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500">
                  <a:solidFill>
                    <a:srgbClr val="006699"/>
                  </a:solidFill>
                </a:rPr>
                <a:t>5</a:t>
              </a:r>
            </a:p>
            <a:p>
              <a:pPr>
                <a:spcBef>
                  <a:spcPct val="50000"/>
                </a:spcBef>
              </a:pPr>
              <a:r>
                <a:rPr lang="cs-CZ" sz="2500">
                  <a:solidFill>
                    <a:srgbClr val="006699"/>
                  </a:solidFill>
                </a:rPr>
                <a:t>9</a:t>
              </a:r>
            </a:p>
          </p:txBody>
        </p:sp>
        <p:sp>
          <p:nvSpPr>
            <p:cNvPr id="16402" name="Line 26"/>
            <p:cNvSpPr>
              <a:spLocks noChangeShapeType="1"/>
            </p:cNvSpPr>
            <p:nvPr/>
          </p:nvSpPr>
          <p:spPr bwMode="auto">
            <a:xfrm>
              <a:off x="476" y="1389"/>
              <a:ext cx="227" cy="0"/>
            </a:xfrm>
            <a:prstGeom prst="line">
              <a:avLst/>
            </a:prstGeom>
            <a:noFill/>
            <a:ln w="28575">
              <a:solidFill>
                <a:srgbClr val="00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7524750" y="1844675"/>
            <a:ext cx="863600" cy="1044575"/>
            <a:chOff x="4740" y="1162"/>
            <a:chExt cx="544" cy="658"/>
          </a:xfrm>
        </p:grpSpPr>
        <p:sp>
          <p:nvSpPr>
            <p:cNvPr id="16399" name="Text Box 32"/>
            <p:cNvSpPr txBox="1">
              <a:spLocks noChangeArrowheads="1"/>
            </p:cNvSpPr>
            <p:nvPr/>
          </p:nvSpPr>
          <p:spPr bwMode="auto">
            <a:xfrm>
              <a:off x="4785" y="1162"/>
              <a:ext cx="499" cy="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500"/>
                <a:t>5</a:t>
              </a:r>
            </a:p>
            <a:p>
              <a:pPr>
                <a:spcBef>
                  <a:spcPct val="50000"/>
                </a:spcBef>
              </a:pPr>
              <a:r>
                <a:rPr lang="cs-CZ" sz="2500"/>
                <a:t>8</a:t>
              </a:r>
            </a:p>
          </p:txBody>
        </p:sp>
        <p:sp>
          <p:nvSpPr>
            <p:cNvPr id="16400" name="Line 36"/>
            <p:cNvSpPr>
              <a:spLocks noChangeShapeType="1"/>
            </p:cNvSpPr>
            <p:nvPr/>
          </p:nvSpPr>
          <p:spPr bwMode="auto">
            <a:xfrm>
              <a:off x="4740" y="1525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8388350" y="4365625"/>
            <a:ext cx="755650" cy="1044575"/>
            <a:chOff x="5284" y="2750"/>
            <a:chExt cx="476" cy="658"/>
          </a:xfrm>
        </p:grpSpPr>
        <p:sp>
          <p:nvSpPr>
            <p:cNvPr id="16397" name="Text Box 31"/>
            <p:cNvSpPr txBox="1">
              <a:spLocks noChangeArrowheads="1"/>
            </p:cNvSpPr>
            <p:nvPr/>
          </p:nvSpPr>
          <p:spPr bwMode="auto">
            <a:xfrm>
              <a:off x="5284" y="2750"/>
              <a:ext cx="476" cy="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500"/>
                <a:t>3</a:t>
              </a:r>
            </a:p>
            <a:p>
              <a:pPr>
                <a:spcBef>
                  <a:spcPct val="50000"/>
                </a:spcBef>
              </a:pPr>
              <a:r>
                <a:rPr lang="cs-CZ" sz="2500"/>
                <a:t>4</a:t>
              </a:r>
            </a:p>
          </p:txBody>
        </p:sp>
        <p:sp>
          <p:nvSpPr>
            <p:cNvPr id="16398" name="Line 37"/>
            <p:cNvSpPr>
              <a:spLocks noChangeShapeType="1"/>
            </p:cNvSpPr>
            <p:nvPr/>
          </p:nvSpPr>
          <p:spPr bwMode="auto">
            <a:xfrm>
              <a:off x="5284" y="3113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179388" y="4652963"/>
            <a:ext cx="900112" cy="1044575"/>
            <a:chOff x="113" y="2931"/>
            <a:chExt cx="567" cy="658"/>
          </a:xfrm>
        </p:grpSpPr>
        <p:sp>
          <p:nvSpPr>
            <p:cNvPr id="16395" name="Text Box 33"/>
            <p:cNvSpPr txBox="1">
              <a:spLocks noChangeArrowheads="1"/>
            </p:cNvSpPr>
            <p:nvPr/>
          </p:nvSpPr>
          <p:spPr bwMode="auto">
            <a:xfrm>
              <a:off x="113" y="2931"/>
              <a:ext cx="567" cy="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500"/>
                <a:t> 6</a:t>
              </a:r>
            </a:p>
            <a:p>
              <a:pPr>
                <a:spcBef>
                  <a:spcPct val="50000"/>
                </a:spcBef>
              </a:pPr>
              <a:r>
                <a:rPr lang="cs-CZ" sz="2500"/>
                <a:t>16</a:t>
              </a:r>
            </a:p>
          </p:txBody>
        </p:sp>
        <p:sp>
          <p:nvSpPr>
            <p:cNvPr id="16396" name="Line 38"/>
            <p:cNvSpPr>
              <a:spLocks noChangeShapeType="1"/>
            </p:cNvSpPr>
            <p:nvPr/>
          </p:nvSpPr>
          <p:spPr bwMode="auto">
            <a:xfrm>
              <a:off x="113" y="3294"/>
              <a:ext cx="3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84888" y="2565400"/>
            <a:ext cx="1852612" cy="2590800"/>
          </a:xfrm>
        </p:spPr>
      </p:pic>
      <p:pic>
        <p:nvPicPr>
          <p:cNvPr id="1741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492375"/>
            <a:ext cx="1843087" cy="262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589588"/>
            <a:ext cx="36004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5229225"/>
            <a:ext cx="3816350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708275"/>
            <a:ext cx="1728788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738188"/>
          </a:xfrm>
        </p:spPr>
        <p:txBody>
          <a:bodyPr/>
          <a:lstStyle/>
          <a:p>
            <a:pPr eaLnBrk="1" hangingPunct="1"/>
            <a:r>
              <a:rPr lang="pt-PT" sz="2200" dirty="0" smtClean="0">
                <a:solidFill>
                  <a:srgbClr val="000000"/>
                </a:solidFill>
              </a:rPr>
              <a:t>Com estas unidades, escreve frações possíveis.</a:t>
            </a:r>
            <a:endParaRPr lang="cs-CZ" sz="2200" b="1" dirty="0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cs-CZ" sz="2200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628775"/>
            <a:ext cx="1647825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292600"/>
            <a:ext cx="2200275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04" t="25000"/>
          <a:stretch>
            <a:fillRect/>
          </a:stretch>
        </p:blipFill>
        <p:spPr bwMode="auto">
          <a:xfrm>
            <a:off x="5724525" y="2276475"/>
            <a:ext cx="2233613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773238"/>
            <a:ext cx="7397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4724400"/>
            <a:ext cx="33845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 Box 14"/>
          <p:cNvSpPr txBox="1">
            <a:spLocks noChangeArrowheads="1"/>
          </p:cNvSpPr>
          <p:nvPr/>
        </p:nvSpPr>
        <p:spPr bwMode="auto">
          <a:xfrm>
            <a:off x="1042988" y="0"/>
            <a:ext cx="77771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pt-PT">
              <a:latin typeface="Arial" panose="020B0604020202020204" pitchFamily="34" charset="0"/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2195513" y="1989138"/>
            <a:ext cx="647700" cy="854075"/>
            <a:chOff x="1383" y="1253"/>
            <a:chExt cx="408" cy="538"/>
          </a:xfrm>
        </p:grpSpPr>
        <p:sp>
          <p:nvSpPr>
            <p:cNvPr id="18469" name="Text Box 19"/>
            <p:cNvSpPr txBox="1">
              <a:spLocks noChangeArrowheads="1"/>
            </p:cNvSpPr>
            <p:nvPr/>
          </p:nvSpPr>
          <p:spPr bwMode="auto">
            <a:xfrm>
              <a:off x="1383" y="1253"/>
              <a:ext cx="408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FF9933"/>
                  </a:solidFill>
                </a:rPr>
                <a:t>4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FF9933"/>
                  </a:solidFill>
                </a:rPr>
                <a:t>8</a:t>
              </a:r>
            </a:p>
          </p:txBody>
        </p:sp>
        <p:sp>
          <p:nvSpPr>
            <p:cNvPr id="18470" name="Line 20"/>
            <p:cNvSpPr>
              <a:spLocks noChangeShapeType="1"/>
            </p:cNvSpPr>
            <p:nvPr/>
          </p:nvSpPr>
          <p:spPr bwMode="auto">
            <a:xfrm>
              <a:off x="1429" y="1525"/>
              <a:ext cx="136" cy="0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395288" y="2636838"/>
            <a:ext cx="647700" cy="854075"/>
            <a:chOff x="249" y="1661"/>
            <a:chExt cx="408" cy="538"/>
          </a:xfrm>
        </p:grpSpPr>
        <p:sp>
          <p:nvSpPr>
            <p:cNvPr id="18467" name="Text Box 16"/>
            <p:cNvSpPr txBox="1">
              <a:spLocks noChangeArrowheads="1"/>
            </p:cNvSpPr>
            <p:nvPr/>
          </p:nvSpPr>
          <p:spPr bwMode="auto">
            <a:xfrm>
              <a:off x="249" y="1661"/>
              <a:ext cx="408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4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18468" name="Line 21"/>
            <p:cNvSpPr>
              <a:spLocks noChangeShapeType="1"/>
            </p:cNvSpPr>
            <p:nvPr/>
          </p:nvSpPr>
          <p:spPr bwMode="auto">
            <a:xfrm>
              <a:off x="295" y="1933"/>
              <a:ext cx="13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4643438" y="1844675"/>
            <a:ext cx="360362" cy="854075"/>
            <a:chOff x="2925" y="1162"/>
            <a:chExt cx="227" cy="538"/>
          </a:xfrm>
        </p:grpSpPr>
        <p:sp>
          <p:nvSpPr>
            <p:cNvPr id="18465" name="Text Box 22"/>
            <p:cNvSpPr txBox="1">
              <a:spLocks noChangeArrowheads="1"/>
            </p:cNvSpPr>
            <p:nvPr/>
          </p:nvSpPr>
          <p:spPr bwMode="auto">
            <a:xfrm>
              <a:off x="2925" y="1162"/>
              <a:ext cx="227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3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8466" name="Line 23"/>
            <p:cNvSpPr>
              <a:spLocks noChangeShapeType="1"/>
            </p:cNvSpPr>
            <p:nvPr/>
          </p:nvSpPr>
          <p:spPr bwMode="auto">
            <a:xfrm>
              <a:off x="2925" y="1434"/>
              <a:ext cx="18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3132138" y="3213100"/>
            <a:ext cx="360362" cy="854075"/>
            <a:chOff x="1973" y="2024"/>
            <a:chExt cx="227" cy="538"/>
          </a:xfrm>
        </p:grpSpPr>
        <p:sp>
          <p:nvSpPr>
            <p:cNvPr id="18463" name="Text Box 24"/>
            <p:cNvSpPr txBox="1">
              <a:spLocks noChangeArrowheads="1"/>
            </p:cNvSpPr>
            <p:nvPr/>
          </p:nvSpPr>
          <p:spPr bwMode="auto">
            <a:xfrm>
              <a:off x="1973" y="2024"/>
              <a:ext cx="227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993300"/>
                  </a:solidFill>
                </a:rPr>
                <a:t>3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993300"/>
                  </a:solidFill>
                </a:rPr>
                <a:t>6</a:t>
              </a:r>
            </a:p>
          </p:txBody>
        </p:sp>
        <p:sp>
          <p:nvSpPr>
            <p:cNvPr id="18464" name="Line 26"/>
            <p:cNvSpPr>
              <a:spLocks noChangeShapeType="1"/>
            </p:cNvSpPr>
            <p:nvPr/>
          </p:nvSpPr>
          <p:spPr bwMode="auto">
            <a:xfrm>
              <a:off x="1973" y="2296"/>
              <a:ext cx="181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5867400" y="2133600"/>
            <a:ext cx="576263" cy="854075"/>
            <a:chOff x="3696" y="1344"/>
            <a:chExt cx="363" cy="538"/>
          </a:xfrm>
        </p:grpSpPr>
        <p:sp>
          <p:nvSpPr>
            <p:cNvPr id="18461" name="Text Box 27"/>
            <p:cNvSpPr txBox="1">
              <a:spLocks noChangeArrowheads="1"/>
            </p:cNvSpPr>
            <p:nvPr/>
          </p:nvSpPr>
          <p:spPr bwMode="auto">
            <a:xfrm>
              <a:off x="3696" y="1344"/>
              <a:ext cx="36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3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8462" name="Line 28"/>
            <p:cNvSpPr>
              <a:spLocks noChangeShapeType="1"/>
            </p:cNvSpPr>
            <p:nvPr/>
          </p:nvSpPr>
          <p:spPr bwMode="auto">
            <a:xfrm>
              <a:off x="3696" y="1616"/>
              <a:ext cx="18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7524750" y="2060575"/>
            <a:ext cx="576263" cy="854075"/>
            <a:chOff x="4740" y="1298"/>
            <a:chExt cx="363" cy="538"/>
          </a:xfrm>
        </p:grpSpPr>
        <p:sp>
          <p:nvSpPr>
            <p:cNvPr id="18459" name="Text Box 29"/>
            <p:cNvSpPr txBox="1">
              <a:spLocks noChangeArrowheads="1"/>
            </p:cNvSpPr>
            <p:nvPr/>
          </p:nvSpPr>
          <p:spPr bwMode="auto">
            <a:xfrm>
              <a:off x="4740" y="1298"/>
              <a:ext cx="36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9933FF"/>
                  </a:solidFill>
                </a:rPr>
                <a:t>1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9933FF"/>
                  </a:solidFill>
                </a:rPr>
                <a:t>4</a:t>
              </a:r>
            </a:p>
          </p:txBody>
        </p:sp>
        <p:sp>
          <p:nvSpPr>
            <p:cNvPr id="18460" name="Line 30"/>
            <p:cNvSpPr>
              <a:spLocks noChangeShapeType="1"/>
            </p:cNvSpPr>
            <p:nvPr/>
          </p:nvSpPr>
          <p:spPr bwMode="auto">
            <a:xfrm>
              <a:off x="4785" y="1570"/>
              <a:ext cx="182" cy="0"/>
            </a:xfrm>
            <a:prstGeom prst="line">
              <a:avLst/>
            </a:prstGeom>
            <a:noFill/>
            <a:ln w="28575">
              <a:solidFill>
                <a:srgbClr val="99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8" name="Group 47"/>
          <p:cNvGrpSpPr>
            <a:grpSpLocks/>
          </p:cNvGrpSpPr>
          <p:nvPr/>
        </p:nvGrpSpPr>
        <p:grpSpPr bwMode="auto">
          <a:xfrm>
            <a:off x="539750" y="5084763"/>
            <a:ext cx="360363" cy="854075"/>
            <a:chOff x="340" y="3203"/>
            <a:chExt cx="227" cy="538"/>
          </a:xfrm>
        </p:grpSpPr>
        <p:sp>
          <p:nvSpPr>
            <p:cNvPr id="18457" name="Text Box 31"/>
            <p:cNvSpPr txBox="1">
              <a:spLocks noChangeArrowheads="1"/>
            </p:cNvSpPr>
            <p:nvPr/>
          </p:nvSpPr>
          <p:spPr bwMode="auto">
            <a:xfrm>
              <a:off x="340" y="3203"/>
              <a:ext cx="227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1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8458" name="Line 32"/>
            <p:cNvSpPr>
              <a:spLocks noChangeShapeType="1"/>
            </p:cNvSpPr>
            <p:nvPr/>
          </p:nvSpPr>
          <p:spPr bwMode="auto">
            <a:xfrm>
              <a:off x="340" y="3475"/>
              <a:ext cx="2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9" name="Group 48"/>
          <p:cNvGrpSpPr>
            <a:grpSpLocks/>
          </p:cNvGrpSpPr>
          <p:nvPr/>
        </p:nvGrpSpPr>
        <p:grpSpPr bwMode="auto">
          <a:xfrm>
            <a:off x="4643438" y="4868863"/>
            <a:ext cx="576262" cy="854075"/>
            <a:chOff x="2925" y="3067"/>
            <a:chExt cx="363" cy="538"/>
          </a:xfrm>
        </p:grpSpPr>
        <p:sp>
          <p:nvSpPr>
            <p:cNvPr id="18455" name="Text Box 33"/>
            <p:cNvSpPr txBox="1">
              <a:spLocks noChangeArrowheads="1"/>
            </p:cNvSpPr>
            <p:nvPr/>
          </p:nvSpPr>
          <p:spPr bwMode="auto">
            <a:xfrm>
              <a:off x="2925" y="3067"/>
              <a:ext cx="36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8000"/>
                  </a:solidFill>
                </a:rPr>
                <a:t>4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8000"/>
                  </a:solidFill>
                </a:rPr>
                <a:t>5</a:t>
              </a:r>
            </a:p>
          </p:txBody>
        </p:sp>
        <p:sp>
          <p:nvSpPr>
            <p:cNvPr id="18456" name="Line 36"/>
            <p:cNvSpPr>
              <a:spLocks noChangeShapeType="1"/>
            </p:cNvSpPr>
            <p:nvPr/>
          </p:nvSpPr>
          <p:spPr bwMode="auto">
            <a:xfrm>
              <a:off x="2925" y="3339"/>
              <a:ext cx="182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0" name="Group 50"/>
          <p:cNvGrpSpPr>
            <a:grpSpLocks/>
          </p:cNvGrpSpPr>
          <p:nvPr/>
        </p:nvGrpSpPr>
        <p:grpSpPr bwMode="auto">
          <a:xfrm>
            <a:off x="8316913" y="4652963"/>
            <a:ext cx="647700" cy="854075"/>
            <a:chOff x="5239" y="2931"/>
            <a:chExt cx="408" cy="538"/>
          </a:xfrm>
        </p:grpSpPr>
        <p:sp>
          <p:nvSpPr>
            <p:cNvPr id="18453" name="Text Box 37"/>
            <p:cNvSpPr txBox="1">
              <a:spLocks noChangeArrowheads="1"/>
            </p:cNvSpPr>
            <p:nvPr/>
          </p:nvSpPr>
          <p:spPr bwMode="auto">
            <a:xfrm>
              <a:off x="5239" y="2931"/>
              <a:ext cx="408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/>
                <a:t> </a:t>
              </a:r>
              <a:r>
                <a:rPr lang="cs-CZ" sz="2000">
                  <a:solidFill>
                    <a:srgbClr val="000000"/>
                  </a:solidFill>
                </a:rPr>
                <a:t>8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13</a:t>
              </a:r>
            </a:p>
          </p:txBody>
        </p:sp>
        <p:sp>
          <p:nvSpPr>
            <p:cNvPr id="18454" name="Line 38"/>
            <p:cNvSpPr>
              <a:spLocks noChangeShapeType="1"/>
            </p:cNvSpPr>
            <p:nvPr/>
          </p:nvSpPr>
          <p:spPr bwMode="auto">
            <a:xfrm>
              <a:off x="5284" y="3203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1" name="Group 49"/>
          <p:cNvGrpSpPr>
            <a:grpSpLocks/>
          </p:cNvGrpSpPr>
          <p:nvPr/>
        </p:nvGrpSpPr>
        <p:grpSpPr bwMode="auto">
          <a:xfrm>
            <a:off x="5940425" y="4365625"/>
            <a:ext cx="865188" cy="854075"/>
            <a:chOff x="3742" y="2750"/>
            <a:chExt cx="545" cy="538"/>
          </a:xfrm>
        </p:grpSpPr>
        <p:sp>
          <p:nvSpPr>
            <p:cNvPr id="18451" name="Text Box 39"/>
            <p:cNvSpPr txBox="1">
              <a:spLocks noChangeArrowheads="1"/>
            </p:cNvSpPr>
            <p:nvPr/>
          </p:nvSpPr>
          <p:spPr bwMode="auto">
            <a:xfrm>
              <a:off x="3742" y="2750"/>
              <a:ext cx="545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/>
                <a:t> </a:t>
              </a:r>
              <a:r>
                <a:rPr lang="cs-CZ" sz="2000">
                  <a:solidFill>
                    <a:srgbClr val="CC0000"/>
                  </a:solidFill>
                </a:rPr>
                <a:t>5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CC0000"/>
                  </a:solidFill>
                </a:rPr>
                <a:t>13</a:t>
              </a:r>
            </a:p>
          </p:txBody>
        </p:sp>
        <p:sp>
          <p:nvSpPr>
            <p:cNvPr id="18452" name="Line 40"/>
            <p:cNvSpPr>
              <a:spLocks noChangeShapeType="1"/>
            </p:cNvSpPr>
            <p:nvPr/>
          </p:nvSpPr>
          <p:spPr bwMode="auto">
            <a:xfrm>
              <a:off x="3742" y="3022"/>
              <a:ext cx="317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2" name="Rectangle 5"/>
          <p:cNvSpPr txBox="1">
            <a:spLocks noChangeArrowheads="1"/>
          </p:cNvSpPr>
          <p:nvPr/>
        </p:nvSpPr>
        <p:spPr>
          <a:xfrm>
            <a:off x="395288" y="260350"/>
            <a:ext cx="8229600" cy="1025525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pt-PT" sz="2400" kern="0" dirty="0">
                <a:solidFill>
                  <a:srgbClr val="000000"/>
                </a:solidFill>
                <a:latin typeface="+mn-lt"/>
              </a:rPr>
              <a:t>Que </a:t>
            </a:r>
            <a:r>
              <a:rPr lang="pt-PT" sz="2400" kern="0" dirty="0" smtClean="0">
                <a:solidFill>
                  <a:srgbClr val="000000"/>
                </a:solidFill>
                <a:latin typeface="+mn-lt"/>
              </a:rPr>
              <a:t>fração </a:t>
            </a:r>
            <a:r>
              <a:rPr lang="pt-PT" sz="2400" kern="0" dirty="0">
                <a:solidFill>
                  <a:srgbClr val="000000"/>
                </a:solidFill>
                <a:latin typeface="+mn-lt"/>
              </a:rPr>
              <a:t>representa cada parte a  cores?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pt-PT" sz="2400" kern="0" dirty="0">
                <a:solidFill>
                  <a:srgbClr val="000000"/>
                </a:solidFill>
              </a:rPr>
              <a:t>Que </a:t>
            </a:r>
            <a:r>
              <a:rPr lang="pt-PT" sz="2400" kern="0" dirty="0" smtClean="0">
                <a:solidFill>
                  <a:srgbClr val="000000"/>
                </a:solidFill>
              </a:rPr>
              <a:t>fração </a:t>
            </a:r>
            <a:r>
              <a:rPr lang="pt-PT" sz="2400" kern="0" dirty="0">
                <a:solidFill>
                  <a:srgbClr val="000000"/>
                </a:solidFill>
              </a:rPr>
              <a:t>representa cada parte  branca?</a:t>
            </a:r>
            <a:endParaRPr lang="cs-CZ" sz="2400" kern="0" dirty="0">
              <a:solidFill>
                <a:srgbClr val="000000"/>
              </a:solidFill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endParaRPr lang="cs-CZ" sz="240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773238"/>
            <a:ext cx="20955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797425"/>
            <a:ext cx="26035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916113"/>
            <a:ext cx="2181225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724400"/>
            <a:ext cx="316865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42988" y="2276475"/>
            <a:ext cx="576262" cy="854075"/>
            <a:chOff x="657" y="1434"/>
            <a:chExt cx="363" cy="538"/>
          </a:xfrm>
        </p:grpSpPr>
        <p:sp>
          <p:nvSpPr>
            <p:cNvPr id="19485" name="Text Box 10"/>
            <p:cNvSpPr txBox="1">
              <a:spLocks noChangeArrowheads="1"/>
            </p:cNvSpPr>
            <p:nvPr/>
          </p:nvSpPr>
          <p:spPr bwMode="auto">
            <a:xfrm>
              <a:off x="657" y="1434"/>
              <a:ext cx="36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33CC"/>
                  </a:solidFill>
                </a:rPr>
                <a:t>3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33CC"/>
                  </a:solidFill>
                </a:rPr>
                <a:t>8</a:t>
              </a:r>
            </a:p>
          </p:txBody>
        </p:sp>
        <p:sp>
          <p:nvSpPr>
            <p:cNvPr id="19486" name="Line 11"/>
            <p:cNvSpPr>
              <a:spLocks noChangeShapeType="1"/>
            </p:cNvSpPr>
            <p:nvPr/>
          </p:nvSpPr>
          <p:spPr bwMode="auto">
            <a:xfrm>
              <a:off x="657" y="1706"/>
              <a:ext cx="18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995738" y="2565400"/>
            <a:ext cx="792162" cy="854075"/>
            <a:chOff x="2517" y="1616"/>
            <a:chExt cx="499" cy="538"/>
          </a:xfrm>
        </p:grpSpPr>
        <p:sp>
          <p:nvSpPr>
            <p:cNvPr id="19483" name="Text Box 12"/>
            <p:cNvSpPr txBox="1">
              <a:spLocks noChangeArrowheads="1"/>
            </p:cNvSpPr>
            <p:nvPr/>
          </p:nvSpPr>
          <p:spPr bwMode="auto">
            <a:xfrm>
              <a:off x="2517" y="1616"/>
              <a:ext cx="499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5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19484" name="Line 14"/>
            <p:cNvSpPr>
              <a:spLocks noChangeShapeType="1"/>
            </p:cNvSpPr>
            <p:nvPr/>
          </p:nvSpPr>
          <p:spPr bwMode="auto">
            <a:xfrm>
              <a:off x="2517" y="1888"/>
              <a:ext cx="22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003800" y="3068638"/>
            <a:ext cx="720725" cy="854075"/>
            <a:chOff x="3152" y="1933"/>
            <a:chExt cx="454" cy="538"/>
          </a:xfrm>
        </p:grpSpPr>
        <p:sp>
          <p:nvSpPr>
            <p:cNvPr id="19481" name="Text Box 17"/>
            <p:cNvSpPr txBox="1">
              <a:spLocks noChangeArrowheads="1"/>
            </p:cNvSpPr>
            <p:nvPr/>
          </p:nvSpPr>
          <p:spPr bwMode="auto">
            <a:xfrm>
              <a:off x="3152" y="1933"/>
              <a:ext cx="454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 8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19482" name="Line 18"/>
            <p:cNvSpPr>
              <a:spLocks noChangeShapeType="1"/>
            </p:cNvSpPr>
            <p:nvPr/>
          </p:nvSpPr>
          <p:spPr bwMode="auto">
            <a:xfrm>
              <a:off x="3152" y="2205"/>
              <a:ext cx="27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7667625" y="1989138"/>
            <a:ext cx="720725" cy="854075"/>
            <a:chOff x="4830" y="1253"/>
            <a:chExt cx="454" cy="538"/>
          </a:xfrm>
        </p:grpSpPr>
        <p:sp>
          <p:nvSpPr>
            <p:cNvPr id="19479" name="Text Box 19"/>
            <p:cNvSpPr txBox="1">
              <a:spLocks noChangeArrowheads="1"/>
            </p:cNvSpPr>
            <p:nvPr/>
          </p:nvSpPr>
          <p:spPr bwMode="auto">
            <a:xfrm>
              <a:off x="4830" y="1253"/>
              <a:ext cx="454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FFFF00"/>
                  </a:solidFill>
                </a:rPr>
                <a:t> </a:t>
              </a:r>
              <a:r>
                <a:rPr lang="cs-CZ" sz="2000">
                  <a:solidFill>
                    <a:srgbClr val="FFCC00"/>
                  </a:solidFill>
                </a:rPr>
                <a:t>4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FFCC00"/>
                  </a:solidFill>
                </a:rPr>
                <a:t>10</a:t>
              </a:r>
            </a:p>
          </p:txBody>
        </p:sp>
        <p:sp>
          <p:nvSpPr>
            <p:cNvPr id="19480" name="Line 20"/>
            <p:cNvSpPr>
              <a:spLocks noChangeShapeType="1"/>
            </p:cNvSpPr>
            <p:nvPr/>
          </p:nvSpPr>
          <p:spPr bwMode="auto">
            <a:xfrm>
              <a:off x="4876" y="1525"/>
              <a:ext cx="272" cy="0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4356100" y="5516563"/>
            <a:ext cx="576263" cy="854075"/>
            <a:chOff x="2744" y="3475"/>
            <a:chExt cx="363" cy="538"/>
          </a:xfrm>
        </p:grpSpPr>
        <p:sp>
          <p:nvSpPr>
            <p:cNvPr id="19477" name="Text Box 23"/>
            <p:cNvSpPr txBox="1">
              <a:spLocks noChangeArrowheads="1"/>
            </p:cNvSpPr>
            <p:nvPr/>
          </p:nvSpPr>
          <p:spPr bwMode="auto">
            <a:xfrm>
              <a:off x="2744" y="3475"/>
              <a:ext cx="36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66FF66"/>
                  </a:solidFill>
                </a:rPr>
                <a:t>4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66FF66"/>
                  </a:solidFill>
                </a:rPr>
                <a:t>8</a:t>
              </a:r>
            </a:p>
          </p:txBody>
        </p:sp>
        <p:sp>
          <p:nvSpPr>
            <p:cNvPr id="19478" name="Line 24"/>
            <p:cNvSpPr>
              <a:spLocks noChangeShapeType="1"/>
            </p:cNvSpPr>
            <p:nvPr/>
          </p:nvSpPr>
          <p:spPr bwMode="auto">
            <a:xfrm>
              <a:off x="2744" y="3748"/>
              <a:ext cx="181" cy="0"/>
            </a:xfrm>
            <a:prstGeom prst="line">
              <a:avLst/>
            </a:prstGeom>
            <a:noFill/>
            <a:ln w="28575">
              <a:solidFill>
                <a:srgbClr val="66FF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468313" y="4868863"/>
            <a:ext cx="574675" cy="854075"/>
            <a:chOff x="295" y="3067"/>
            <a:chExt cx="362" cy="538"/>
          </a:xfrm>
        </p:grpSpPr>
        <p:sp>
          <p:nvSpPr>
            <p:cNvPr id="19475" name="Text Box 25"/>
            <p:cNvSpPr txBox="1">
              <a:spLocks noChangeArrowheads="1"/>
            </p:cNvSpPr>
            <p:nvPr/>
          </p:nvSpPr>
          <p:spPr bwMode="auto">
            <a:xfrm>
              <a:off x="295" y="3067"/>
              <a:ext cx="362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4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19476" name="Line 27"/>
            <p:cNvSpPr>
              <a:spLocks noChangeShapeType="1"/>
            </p:cNvSpPr>
            <p:nvPr/>
          </p:nvSpPr>
          <p:spPr bwMode="auto">
            <a:xfrm>
              <a:off x="340" y="3339"/>
              <a:ext cx="18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5292725" y="4941888"/>
            <a:ext cx="647700" cy="854075"/>
            <a:chOff x="3334" y="3113"/>
            <a:chExt cx="408" cy="538"/>
          </a:xfrm>
        </p:grpSpPr>
        <p:sp>
          <p:nvSpPr>
            <p:cNvPr id="19473" name="Text Box 30"/>
            <p:cNvSpPr txBox="1">
              <a:spLocks noChangeArrowheads="1"/>
            </p:cNvSpPr>
            <p:nvPr/>
          </p:nvSpPr>
          <p:spPr bwMode="auto">
            <a:xfrm>
              <a:off x="3334" y="3113"/>
              <a:ext cx="408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3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19474" name="Line 31"/>
            <p:cNvSpPr>
              <a:spLocks noChangeShapeType="1"/>
            </p:cNvSpPr>
            <p:nvPr/>
          </p:nvSpPr>
          <p:spPr bwMode="auto">
            <a:xfrm>
              <a:off x="3334" y="3385"/>
              <a:ext cx="18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8459788" y="5084763"/>
            <a:ext cx="684212" cy="854075"/>
            <a:chOff x="5329" y="3203"/>
            <a:chExt cx="431" cy="538"/>
          </a:xfrm>
        </p:grpSpPr>
        <p:sp>
          <p:nvSpPr>
            <p:cNvPr id="19471" name="Text Box 33"/>
            <p:cNvSpPr txBox="1">
              <a:spLocks noChangeArrowheads="1"/>
            </p:cNvSpPr>
            <p:nvPr/>
          </p:nvSpPr>
          <p:spPr bwMode="auto">
            <a:xfrm>
              <a:off x="5329" y="3203"/>
              <a:ext cx="431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FF0000"/>
                  </a:solidFill>
                </a:rPr>
                <a:t>5</a:t>
              </a:r>
            </a:p>
            <a:p>
              <a:pPr>
                <a:spcBef>
                  <a:spcPct val="50000"/>
                </a:spcBef>
              </a:pPr>
              <a:r>
                <a:rPr lang="cs-CZ" sz="2000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19472" name="Line 34"/>
            <p:cNvSpPr>
              <a:spLocks noChangeShapeType="1"/>
            </p:cNvSpPr>
            <p:nvPr/>
          </p:nvSpPr>
          <p:spPr bwMode="auto">
            <a:xfrm>
              <a:off x="5329" y="3475"/>
              <a:ext cx="18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3" name="Rectangle 5"/>
          <p:cNvSpPr txBox="1">
            <a:spLocks noChangeArrowheads="1"/>
          </p:cNvSpPr>
          <p:nvPr/>
        </p:nvSpPr>
        <p:spPr>
          <a:xfrm>
            <a:off x="395288" y="260350"/>
            <a:ext cx="8229600" cy="1025525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pt-PT" sz="2400" kern="0" dirty="0">
                <a:solidFill>
                  <a:srgbClr val="000000"/>
                </a:solidFill>
                <a:latin typeface="+mn-lt"/>
              </a:rPr>
              <a:t>Que </a:t>
            </a:r>
            <a:r>
              <a:rPr lang="pt-PT" sz="2400" kern="0" dirty="0" smtClean="0">
                <a:solidFill>
                  <a:srgbClr val="000000"/>
                </a:solidFill>
                <a:latin typeface="+mn-lt"/>
              </a:rPr>
              <a:t>fração </a:t>
            </a:r>
            <a:r>
              <a:rPr lang="pt-PT" sz="2400" kern="0" dirty="0">
                <a:solidFill>
                  <a:srgbClr val="000000"/>
                </a:solidFill>
                <a:latin typeface="+mn-lt"/>
              </a:rPr>
              <a:t>representa cada parte a  cores?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pt-PT" sz="2400" kern="0" dirty="0">
                <a:solidFill>
                  <a:srgbClr val="000000"/>
                </a:solidFill>
              </a:rPr>
              <a:t>Que </a:t>
            </a:r>
            <a:r>
              <a:rPr lang="pt-PT" sz="2400" kern="0" dirty="0" smtClean="0">
                <a:solidFill>
                  <a:srgbClr val="000000"/>
                </a:solidFill>
              </a:rPr>
              <a:t>fração </a:t>
            </a:r>
            <a:r>
              <a:rPr lang="pt-PT" sz="2400" kern="0" dirty="0">
                <a:solidFill>
                  <a:srgbClr val="000000"/>
                </a:solidFill>
              </a:rPr>
              <a:t>representa cada parte  branca?</a:t>
            </a:r>
            <a:endParaRPr lang="cs-CZ" sz="2400" kern="0" dirty="0">
              <a:solidFill>
                <a:srgbClr val="000000"/>
              </a:solidFill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endParaRPr lang="cs-CZ" sz="240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620713"/>
            <a:ext cx="4038600" cy="4456112"/>
          </a:xfrm>
        </p:spPr>
        <p:txBody>
          <a:bodyPr/>
          <a:lstStyle/>
          <a:p>
            <a:pPr eaLnBrk="1" hangingPunct="1"/>
            <a:r>
              <a:rPr lang="pt-PT" sz="3000" b="1" dirty="0" smtClean="0">
                <a:solidFill>
                  <a:srgbClr val="000000"/>
                </a:solidFill>
              </a:rPr>
              <a:t>Exemplos de </a:t>
            </a:r>
            <a:r>
              <a:rPr lang="pt-PT" sz="3000" b="1" dirty="0" smtClean="0">
                <a:solidFill>
                  <a:srgbClr val="000000"/>
                </a:solidFill>
              </a:rPr>
              <a:t>frações</a:t>
            </a:r>
            <a:endParaRPr lang="cs-CZ" sz="3000" b="1" dirty="0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cs-CZ" sz="3000" b="1" dirty="0" smtClean="0">
              <a:solidFill>
                <a:srgbClr val="000000"/>
              </a:solidFill>
            </a:endParaRPr>
          </a:p>
        </p:txBody>
      </p:sp>
      <p:pic>
        <p:nvPicPr>
          <p:cNvPr id="4099" name="Picture 9" descr="j0334328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404813"/>
            <a:ext cx="2736850" cy="2428875"/>
          </a:xfrm>
          <a:noFill/>
        </p:spPr>
      </p:pic>
      <p:pic>
        <p:nvPicPr>
          <p:cNvPr id="4100" name="Picture 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429000"/>
            <a:ext cx="2457450" cy="247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284538"/>
            <a:ext cx="2879725" cy="286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45"/>
          <p:cNvSpPr txBox="1">
            <a:spLocks noChangeArrowheads="1"/>
          </p:cNvSpPr>
          <p:nvPr/>
        </p:nvSpPr>
        <p:spPr bwMode="auto">
          <a:xfrm>
            <a:off x="1403350" y="4149725"/>
            <a:ext cx="431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03" name="Text Box 46"/>
          <p:cNvSpPr txBox="1">
            <a:spLocks noChangeArrowheads="1"/>
          </p:cNvSpPr>
          <p:nvPr/>
        </p:nvSpPr>
        <p:spPr bwMode="auto">
          <a:xfrm>
            <a:off x="2268538" y="4149725"/>
            <a:ext cx="431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04" name="Line 47"/>
          <p:cNvSpPr>
            <a:spLocks noChangeShapeType="1"/>
          </p:cNvSpPr>
          <p:nvPr/>
        </p:nvSpPr>
        <p:spPr bwMode="auto">
          <a:xfrm>
            <a:off x="1331913" y="4724400"/>
            <a:ext cx="5032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105" name="Line 48"/>
          <p:cNvSpPr>
            <a:spLocks noChangeShapeType="1"/>
          </p:cNvSpPr>
          <p:nvPr/>
        </p:nvSpPr>
        <p:spPr bwMode="auto">
          <a:xfrm>
            <a:off x="2195513" y="4724400"/>
            <a:ext cx="5032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106" name="Text Box 49"/>
          <p:cNvSpPr txBox="1">
            <a:spLocks noChangeArrowheads="1"/>
          </p:cNvSpPr>
          <p:nvPr/>
        </p:nvSpPr>
        <p:spPr bwMode="auto">
          <a:xfrm>
            <a:off x="6300788" y="4797425"/>
            <a:ext cx="6477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107" name="Line 50"/>
          <p:cNvSpPr>
            <a:spLocks noChangeShapeType="1"/>
          </p:cNvSpPr>
          <p:nvPr/>
        </p:nvSpPr>
        <p:spPr bwMode="auto">
          <a:xfrm>
            <a:off x="6227763" y="5373688"/>
            <a:ext cx="5032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108" name="Line 52"/>
          <p:cNvSpPr>
            <a:spLocks noChangeShapeType="1"/>
          </p:cNvSpPr>
          <p:nvPr/>
        </p:nvSpPr>
        <p:spPr bwMode="auto">
          <a:xfrm>
            <a:off x="4859338" y="4005263"/>
            <a:ext cx="5032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109" name="Text Box 53"/>
          <p:cNvSpPr txBox="1">
            <a:spLocks noChangeArrowheads="1"/>
          </p:cNvSpPr>
          <p:nvPr/>
        </p:nvSpPr>
        <p:spPr bwMode="auto">
          <a:xfrm>
            <a:off x="4932363" y="3429000"/>
            <a:ext cx="6477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110" name="Text Box 54"/>
          <p:cNvSpPr txBox="1">
            <a:spLocks noChangeArrowheads="1"/>
          </p:cNvSpPr>
          <p:nvPr/>
        </p:nvSpPr>
        <p:spPr bwMode="auto">
          <a:xfrm>
            <a:off x="5003800" y="4868863"/>
            <a:ext cx="647700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111" name="Text Box 55"/>
          <p:cNvSpPr txBox="1">
            <a:spLocks noChangeArrowheads="1"/>
          </p:cNvSpPr>
          <p:nvPr/>
        </p:nvSpPr>
        <p:spPr bwMode="auto">
          <a:xfrm>
            <a:off x="6300788" y="3429000"/>
            <a:ext cx="6477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cs-CZ" sz="280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112" name="Line 56"/>
          <p:cNvSpPr>
            <a:spLocks noChangeShapeType="1"/>
          </p:cNvSpPr>
          <p:nvPr/>
        </p:nvSpPr>
        <p:spPr bwMode="auto">
          <a:xfrm>
            <a:off x="4932363" y="5445125"/>
            <a:ext cx="5032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113" name="Line 57"/>
          <p:cNvSpPr>
            <a:spLocks noChangeShapeType="1"/>
          </p:cNvSpPr>
          <p:nvPr/>
        </p:nvSpPr>
        <p:spPr bwMode="auto">
          <a:xfrm>
            <a:off x="6227763" y="4005263"/>
            <a:ext cx="5032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114" name="Text Box 58"/>
          <p:cNvSpPr txBox="1">
            <a:spLocks noChangeArrowheads="1"/>
          </p:cNvSpPr>
          <p:nvPr/>
        </p:nvSpPr>
        <p:spPr bwMode="auto">
          <a:xfrm>
            <a:off x="7740650" y="3284538"/>
            <a:ext cx="719138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800" b="1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cs-CZ" sz="2800" b="1">
                <a:solidFill>
                  <a:srgbClr val="FF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115" name="Line 59"/>
          <p:cNvSpPr>
            <a:spLocks noChangeShapeType="1"/>
          </p:cNvSpPr>
          <p:nvPr/>
        </p:nvSpPr>
        <p:spPr bwMode="auto">
          <a:xfrm>
            <a:off x="7667625" y="3860800"/>
            <a:ext cx="5032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42913" y="428625"/>
            <a:ext cx="8243887" cy="631825"/>
          </a:xfrm>
        </p:spPr>
        <p:txBody>
          <a:bodyPr/>
          <a:lstStyle/>
          <a:p>
            <a:pPr eaLnBrk="1" hangingPunct="1">
              <a:defRPr/>
            </a:pPr>
            <a:r>
              <a:rPr lang="pt-PT" sz="4000" dirty="0" smtClean="0">
                <a:solidFill>
                  <a:srgbClr val="000000"/>
                </a:solidFill>
              </a:rPr>
              <a:t>Frações no dia-a-dia</a:t>
            </a:r>
            <a:endParaRPr lang="cs-CZ" sz="4000" dirty="0" smtClean="0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14400" y="1268413"/>
            <a:ext cx="7729538" cy="946150"/>
          </a:xfrm>
        </p:spPr>
        <p:txBody>
          <a:bodyPr/>
          <a:lstStyle/>
          <a:p>
            <a:pPr eaLnBrk="1" hangingPunct="1"/>
            <a:r>
              <a:rPr lang="pt-PT" sz="2800" smtClean="0">
                <a:solidFill>
                  <a:srgbClr val="000000"/>
                </a:solidFill>
              </a:rPr>
              <a:t>Observa as imagens e diz qual é a parte e qual é o todo.</a:t>
            </a:r>
            <a:endParaRPr lang="cs-CZ" sz="2800" smtClean="0">
              <a:solidFill>
                <a:srgbClr val="000000"/>
              </a:solidFill>
            </a:endParaRPr>
          </a:p>
        </p:txBody>
      </p:sp>
      <p:pic>
        <p:nvPicPr>
          <p:cNvPr id="5124" name="Picture 22" descr="čokoláda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738438"/>
            <a:ext cx="5113337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 descr="j041329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3800" y="2565400"/>
            <a:ext cx="3932238" cy="28876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0525" name="Picture 13" descr="j040057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6825" y="1052513"/>
            <a:ext cx="3798888" cy="4752975"/>
          </a:xfrm>
        </p:spPr>
      </p:pic>
      <p:pic>
        <p:nvPicPr>
          <p:cNvPr id="6147" name="Picture 15" descr="j0400599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052513"/>
            <a:ext cx="3927475" cy="49117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0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0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4471988" cy="738188"/>
          </a:xfrm>
        </p:spPr>
        <p:txBody>
          <a:bodyPr/>
          <a:lstStyle/>
          <a:p>
            <a:pPr eaLnBrk="1" hangingPunct="1"/>
            <a:r>
              <a:rPr lang="pt-PT" sz="2800" dirty="0" smtClean="0">
                <a:solidFill>
                  <a:srgbClr val="000000"/>
                </a:solidFill>
              </a:rPr>
              <a:t>Exemplos de frações</a:t>
            </a:r>
            <a:endParaRPr lang="cs-CZ" sz="2800" dirty="0" smtClean="0">
              <a:solidFill>
                <a:srgbClr val="000000"/>
              </a:solidFill>
            </a:endParaRPr>
          </a:p>
        </p:txBody>
      </p:sp>
      <p:pic>
        <p:nvPicPr>
          <p:cNvPr id="71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916113"/>
            <a:ext cx="1714500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773238"/>
            <a:ext cx="1871663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628775"/>
            <a:ext cx="2063750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4292600"/>
            <a:ext cx="1809750" cy="184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437063"/>
            <a:ext cx="1800225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755650" y="3573463"/>
            <a:ext cx="223202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/>
              <a:t>   </a:t>
            </a:r>
            <a:r>
              <a:rPr lang="pt-PT" sz="1800" b="1">
                <a:solidFill>
                  <a:srgbClr val="000000"/>
                </a:solidFill>
              </a:rPr>
              <a:t>dois terços</a:t>
            </a:r>
            <a:endParaRPr lang="cs-CZ" sz="1800" b="1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cs-CZ" sz="1800" b="1">
              <a:solidFill>
                <a:srgbClr val="000000"/>
              </a:solidFill>
            </a:endParaRPr>
          </a:p>
        </p:txBody>
      </p:sp>
      <p:sp>
        <p:nvSpPr>
          <p:cNvPr id="7177" name="Text Box 11"/>
          <p:cNvSpPr txBox="1">
            <a:spLocks noChangeArrowheads="1"/>
          </p:cNvSpPr>
          <p:nvPr/>
        </p:nvSpPr>
        <p:spPr bwMode="auto">
          <a:xfrm>
            <a:off x="3573463" y="3573463"/>
            <a:ext cx="2141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PT" sz="1800" b="1">
                <a:solidFill>
                  <a:srgbClr val="000000"/>
                </a:solidFill>
              </a:rPr>
              <a:t>três quartos</a:t>
            </a:r>
            <a:endParaRPr lang="cs-CZ" sz="1800" b="1">
              <a:solidFill>
                <a:srgbClr val="000000"/>
              </a:solidFill>
            </a:endParaRPr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6259513" y="3644900"/>
            <a:ext cx="21701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PT" sz="1800" b="1">
                <a:solidFill>
                  <a:srgbClr val="000000"/>
                </a:solidFill>
              </a:rPr>
              <a:t>quatro oitavos</a:t>
            </a:r>
            <a:endParaRPr lang="cs-CZ" sz="1800" b="1">
              <a:solidFill>
                <a:srgbClr val="000000"/>
              </a:solidFill>
            </a:endParaRPr>
          </a:p>
        </p:txBody>
      </p:sp>
      <p:sp>
        <p:nvSpPr>
          <p:cNvPr id="7179" name="Text Box 13"/>
          <p:cNvSpPr txBox="1">
            <a:spLocks noChangeArrowheads="1"/>
          </p:cNvSpPr>
          <p:nvPr/>
        </p:nvSpPr>
        <p:spPr bwMode="auto">
          <a:xfrm>
            <a:off x="714375" y="6021388"/>
            <a:ext cx="22320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b="1"/>
              <a:t>  </a:t>
            </a:r>
            <a:r>
              <a:rPr lang="pt-PT" sz="1800" b="1">
                <a:solidFill>
                  <a:srgbClr val="000000"/>
                </a:solidFill>
              </a:rPr>
              <a:t>cinco sextos</a:t>
            </a:r>
            <a:endParaRPr lang="cs-CZ" sz="1800" b="1">
              <a:solidFill>
                <a:srgbClr val="000000"/>
              </a:solidFill>
            </a:endParaRPr>
          </a:p>
        </p:txBody>
      </p:sp>
      <p:pic>
        <p:nvPicPr>
          <p:cNvPr id="7180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292600"/>
            <a:ext cx="1873250" cy="180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1" name="Text Box 15"/>
          <p:cNvSpPr txBox="1">
            <a:spLocks noChangeArrowheads="1"/>
          </p:cNvSpPr>
          <p:nvPr/>
        </p:nvSpPr>
        <p:spPr bwMode="auto">
          <a:xfrm>
            <a:off x="4065588" y="6021388"/>
            <a:ext cx="13636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PT" sz="1800" b="1">
                <a:solidFill>
                  <a:srgbClr val="000000"/>
                </a:solidFill>
              </a:rPr>
              <a:t>um meio</a:t>
            </a:r>
            <a:endParaRPr lang="cs-CZ" sz="1800" b="1">
              <a:solidFill>
                <a:srgbClr val="000000"/>
              </a:solidFill>
            </a:endParaRPr>
          </a:p>
        </p:txBody>
      </p:sp>
      <p:sp>
        <p:nvSpPr>
          <p:cNvPr id="7182" name="Text Box 16"/>
          <p:cNvSpPr txBox="1">
            <a:spLocks noChangeArrowheads="1"/>
          </p:cNvSpPr>
          <p:nvPr/>
        </p:nvSpPr>
        <p:spPr bwMode="auto">
          <a:xfrm>
            <a:off x="6516688" y="6021388"/>
            <a:ext cx="2159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b="1"/>
              <a:t>  </a:t>
            </a:r>
            <a:r>
              <a:rPr lang="pt-PT" sz="1800" b="1">
                <a:solidFill>
                  <a:srgbClr val="000000"/>
                </a:solidFill>
              </a:rPr>
              <a:t>um terço</a:t>
            </a:r>
            <a:endParaRPr lang="cs-CZ" sz="18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714375"/>
            <a:ext cx="8286750" cy="1214438"/>
          </a:xfrm>
        </p:spPr>
        <p:txBody>
          <a:bodyPr/>
          <a:lstStyle/>
          <a:p>
            <a:pPr algn="just" eaLnBrk="1" hangingPunct="1"/>
            <a:r>
              <a:rPr lang="pt-PT" sz="3000" smtClean="0">
                <a:solidFill>
                  <a:srgbClr val="000000"/>
                </a:solidFill>
              </a:rPr>
              <a:t>Se dividires uma unidade em 2 partes, obténs duas metades</a:t>
            </a:r>
            <a:r>
              <a:rPr lang="cs-CZ" sz="3000" smtClean="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819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420938"/>
            <a:ext cx="2800350" cy="270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11"/>
          <p:cNvSpPr txBox="1">
            <a:spLocks noChangeArrowheads="1"/>
          </p:cNvSpPr>
          <p:nvPr/>
        </p:nvSpPr>
        <p:spPr bwMode="auto">
          <a:xfrm>
            <a:off x="3995738" y="2924175"/>
            <a:ext cx="5148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PT" sz="2800" b="1">
                <a:solidFill>
                  <a:srgbClr val="0066FF"/>
                </a:solidFill>
                <a:latin typeface="Arial" panose="020B0604020202020204" pitchFamily="34" charset="0"/>
              </a:rPr>
              <a:t>Uma parte </a:t>
            </a:r>
            <a:r>
              <a:rPr lang="cs-CZ" sz="2800" b="1">
                <a:solidFill>
                  <a:srgbClr val="0066FF"/>
                </a:solidFill>
                <a:latin typeface="Arial" panose="020B0604020202020204" pitchFamily="34" charset="0"/>
              </a:rPr>
              <a:t>= </a:t>
            </a:r>
            <a:r>
              <a:rPr lang="pt-PT" sz="2800" b="1">
                <a:solidFill>
                  <a:srgbClr val="0066FF"/>
                </a:solidFill>
                <a:latin typeface="Arial" panose="020B0604020202020204" pitchFamily="34" charset="0"/>
              </a:rPr>
              <a:t>um meio</a:t>
            </a:r>
            <a:endParaRPr lang="cs-CZ" sz="2800" b="1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pic>
        <p:nvPicPr>
          <p:cNvPr id="8197" name="Picture 12" descr="děti7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221163"/>
            <a:ext cx="1655763" cy="212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13"/>
          <p:cNvSpPr txBox="1">
            <a:spLocks noChangeArrowheads="1"/>
          </p:cNvSpPr>
          <p:nvPr/>
        </p:nvSpPr>
        <p:spPr bwMode="auto">
          <a:xfrm>
            <a:off x="5867400" y="3789363"/>
            <a:ext cx="1223963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800" b="1">
                <a:solidFill>
                  <a:srgbClr val="0066FF"/>
                </a:solidFill>
                <a:latin typeface="Arial" panose="020B0604020202020204" pitchFamily="3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cs-CZ" sz="2800" b="1">
                <a:solidFill>
                  <a:srgbClr val="0066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199" name="Line 14"/>
          <p:cNvSpPr>
            <a:spLocks noChangeShapeType="1"/>
          </p:cNvSpPr>
          <p:nvPr/>
        </p:nvSpPr>
        <p:spPr bwMode="auto">
          <a:xfrm>
            <a:off x="5795963" y="4365625"/>
            <a:ext cx="503237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248650" cy="1162050"/>
          </a:xfrm>
        </p:spPr>
        <p:txBody>
          <a:bodyPr/>
          <a:lstStyle/>
          <a:p>
            <a:pPr algn="just" eaLnBrk="1" hangingPunct="1"/>
            <a:r>
              <a:rPr lang="pt-PT" sz="3000" smtClean="0">
                <a:solidFill>
                  <a:srgbClr val="000000"/>
                </a:solidFill>
              </a:rPr>
              <a:t>Se dividires uma unidade em 4 partes, obténs quatro quartos</a:t>
            </a:r>
            <a:r>
              <a:rPr lang="cs-CZ" sz="3000" smtClean="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565400"/>
            <a:ext cx="2881312" cy="277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3995738" y="2997200"/>
            <a:ext cx="4219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PT" sz="2800" b="1">
                <a:solidFill>
                  <a:srgbClr val="0066FF"/>
                </a:solidFill>
                <a:latin typeface="Arial" panose="020B0604020202020204" pitchFamily="34" charset="0"/>
              </a:rPr>
              <a:t>Uma parte </a:t>
            </a:r>
            <a:r>
              <a:rPr lang="cs-CZ" sz="2800" b="1">
                <a:solidFill>
                  <a:srgbClr val="0066FF"/>
                </a:solidFill>
                <a:latin typeface="Arial" panose="020B0604020202020204" pitchFamily="34" charset="0"/>
              </a:rPr>
              <a:t>= </a:t>
            </a:r>
            <a:r>
              <a:rPr lang="pt-PT" sz="2800" b="1">
                <a:solidFill>
                  <a:srgbClr val="0066FF"/>
                </a:solidFill>
                <a:latin typeface="Arial" panose="020B0604020202020204" pitchFamily="34" charset="0"/>
              </a:rPr>
              <a:t>um quarto</a:t>
            </a:r>
            <a:endParaRPr lang="cs-CZ" sz="2800" b="1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pic>
        <p:nvPicPr>
          <p:cNvPr id="9221" name="Picture 8" descr="děti7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581525"/>
            <a:ext cx="1724025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10"/>
          <p:cNvSpPr txBox="1">
            <a:spLocks noChangeArrowheads="1"/>
          </p:cNvSpPr>
          <p:nvPr/>
        </p:nvSpPr>
        <p:spPr bwMode="auto">
          <a:xfrm>
            <a:off x="5795963" y="3860800"/>
            <a:ext cx="1368425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800" b="1">
                <a:solidFill>
                  <a:srgbClr val="0066FF"/>
                </a:solidFill>
                <a:latin typeface="Arial" panose="020B0604020202020204" pitchFamily="3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cs-CZ" sz="2800" b="1">
                <a:solidFill>
                  <a:srgbClr val="0066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5795963" y="4437063"/>
            <a:ext cx="4318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5"/>
            <a:ext cx="8175625" cy="808038"/>
          </a:xfrm>
        </p:spPr>
        <p:txBody>
          <a:bodyPr/>
          <a:lstStyle/>
          <a:p>
            <a:pPr eaLnBrk="1" hangingPunct="1"/>
            <a:r>
              <a:rPr lang="pt-PT" sz="3000" dirty="0" smtClean="0">
                <a:solidFill>
                  <a:srgbClr val="000000"/>
                </a:solidFill>
              </a:rPr>
              <a:t>Como representar uma fração:</a:t>
            </a:r>
            <a:endParaRPr lang="cs-CZ" dirty="0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cs-CZ" sz="3000" dirty="0" smtClean="0"/>
              <a:t>            </a:t>
            </a:r>
            <a:endParaRPr lang="cs-CZ" dirty="0" smtClean="0"/>
          </a:p>
          <a:p>
            <a:pPr eaLnBrk="1" hangingPunct="1">
              <a:buFontTx/>
              <a:buNone/>
            </a:pPr>
            <a:endParaRPr lang="en-US" sz="3000" dirty="0" smtClean="0">
              <a:latin typeface="Century Gothic" panose="020B0502020202020204" pitchFamily="34" charset="0"/>
            </a:endParaRPr>
          </a:p>
          <a:p>
            <a:pPr eaLnBrk="1" hangingPunct="1">
              <a:buFontTx/>
              <a:buNone/>
            </a:pPr>
            <a:r>
              <a:rPr lang="cs-CZ" sz="3000" dirty="0" smtClean="0"/>
              <a:t> </a:t>
            </a:r>
          </a:p>
        </p:txBody>
      </p:sp>
      <p:pic>
        <p:nvPicPr>
          <p:cNvPr id="10243" name="Picture 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15021">
            <a:off x="6597650" y="2554288"/>
            <a:ext cx="222885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4" name="Group 33"/>
          <p:cNvGrpSpPr>
            <a:grpSpLocks/>
          </p:cNvGrpSpPr>
          <p:nvPr/>
        </p:nvGrpSpPr>
        <p:grpSpPr bwMode="auto">
          <a:xfrm>
            <a:off x="3708400" y="2493963"/>
            <a:ext cx="3097213" cy="2089150"/>
            <a:chOff x="1927" y="2205"/>
            <a:chExt cx="1950" cy="1316"/>
          </a:xfrm>
        </p:grpSpPr>
        <p:sp>
          <p:nvSpPr>
            <p:cNvPr id="10251" name="Line 22"/>
            <p:cNvSpPr>
              <a:spLocks noChangeShapeType="1"/>
            </p:cNvSpPr>
            <p:nvPr/>
          </p:nvSpPr>
          <p:spPr bwMode="auto">
            <a:xfrm>
              <a:off x="1927" y="2886"/>
              <a:ext cx="49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grpSp>
          <p:nvGrpSpPr>
            <p:cNvPr id="10252" name="Group 32"/>
            <p:cNvGrpSpPr>
              <a:grpSpLocks/>
            </p:cNvGrpSpPr>
            <p:nvPr/>
          </p:nvGrpSpPr>
          <p:grpSpPr bwMode="auto">
            <a:xfrm>
              <a:off x="2018" y="2205"/>
              <a:ext cx="1859" cy="1316"/>
              <a:chOff x="2109" y="2069"/>
              <a:chExt cx="1859" cy="1316"/>
            </a:xfrm>
          </p:grpSpPr>
          <p:sp>
            <p:nvSpPr>
              <p:cNvPr id="10253" name="Text Box 20"/>
              <p:cNvSpPr txBox="1">
                <a:spLocks noChangeArrowheads="1"/>
              </p:cNvSpPr>
              <p:nvPr/>
            </p:nvSpPr>
            <p:spPr bwMode="auto">
              <a:xfrm>
                <a:off x="2653" y="2387"/>
                <a:ext cx="131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cs-CZ" sz="2400">
                    <a:solidFill>
                      <a:srgbClr val="000000"/>
                    </a:solidFill>
                  </a:rPr>
                  <a:t> </a:t>
                </a:r>
                <a:r>
                  <a:rPr lang="pt-PT" sz="2400">
                    <a:solidFill>
                      <a:srgbClr val="000000"/>
                    </a:solidFill>
                  </a:rPr>
                  <a:t>um</a:t>
                </a:r>
                <a:endParaRPr lang="cs-CZ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254" name="Text Box 21"/>
              <p:cNvSpPr txBox="1">
                <a:spLocks noChangeArrowheads="1"/>
              </p:cNvSpPr>
              <p:nvPr/>
            </p:nvSpPr>
            <p:spPr bwMode="auto">
              <a:xfrm>
                <a:off x="2109" y="2296"/>
                <a:ext cx="408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cs-CZ" sz="44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0255" name="Text Box 24"/>
              <p:cNvSpPr txBox="1">
                <a:spLocks noChangeArrowheads="1"/>
              </p:cNvSpPr>
              <p:nvPr/>
            </p:nvSpPr>
            <p:spPr bwMode="auto">
              <a:xfrm>
                <a:off x="2109" y="2704"/>
                <a:ext cx="36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cs-CZ" sz="4000">
                    <a:solidFill>
                      <a:srgbClr val="000000"/>
                    </a:solidFill>
                  </a:rPr>
                  <a:t>5</a:t>
                </a:r>
              </a:p>
            </p:txBody>
          </p:sp>
          <p:sp>
            <p:nvSpPr>
              <p:cNvPr id="10256" name="Text Box 25"/>
              <p:cNvSpPr txBox="1">
                <a:spLocks noChangeArrowheads="1"/>
              </p:cNvSpPr>
              <p:nvPr/>
            </p:nvSpPr>
            <p:spPr bwMode="auto">
              <a:xfrm>
                <a:off x="2699" y="2795"/>
                <a:ext cx="90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pt-PT" sz="2400">
                    <a:solidFill>
                      <a:srgbClr val="000000"/>
                    </a:solidFill>
                  </a:rPr>
                  <a:t>quinto</a:t>
                </a:r>
                <a:endParaRPr lang="cs-CZ" sz="24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257" name="Group 28"/>
              <p:cNvGrpSpPr>
                <a:grpSpLocks/>
              </p:cNvGrpSpPr>
              <p:nvPr/>
            </p:nvGrpSpPr>
            <p:grpSpPr bwMode="auto">
              <a:xfrm>
                <a:off x="2290" y="2069"/>
                <a:ext cx="726" cy="272"/>
                <a:chOff x="2290" y="2024"/>
                <a:chExt cx="726" cy="272"/>
              </a:xfrm>
            </p:grpSpPr>
            <p:sp>
              <p:nvSpPr>
                <p:cNvPr id="10261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2290" y="2024"/>
                  <a:ext cx="363" cy="272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0262" name="Line 27"/>
                <p:cNvSpPr>
                  <a:spLocks noChangeShapeType="1"/>
                </p:cNvSpPr>
                <p:nvPr/>
              </p:nvSpPr>
              <p:spPr bwMode="auto">
                <a:xfrm>
                  <a:off x="2653" y="2024"/>
                  <a:ext cx="363" cy="272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0258" name="Group 29"/>
              <p:cNvGrpSpPr>
                <a:grpSpLocks/>
              </p:cNvGrpSpPr>
              <p:nvPr/>
            </p:nvGrpSpPr>
            <p:grpSpPr bwMode="auto">
              <a:xfrm rot="-10595144">
                <a:off x="2336" y="3113"/>
                <a:ext cx="726" cy="272"/>
                <a:chOff x="2290" y="2024"/>
                <a:chExt cx="726" cy="272"/>
              </a:xfrm>
            </p:grpSpPr>
            <p:sp>
              <p:nvSpPr>
                <p:cNvPr id="10259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2290" y="2024"/>
                  <a:ext cx="363" cy="272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0260" name="Line 31"/>
                <p:cNvSpPr>
                  <a:spLocks noChangeShapeType="1"/>
                </p:cNvSpPr>
                <p:nvPr/>
              </p:nvSpPr>
              <p:spPr bwMode="auto">
                <a:xfrm>
                  <a:off x="2653" y="2024"/>
                  <a:ext cx="363" cy="272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</p:grpSp>
      <p:sp>
        <p:nvSpPr>
          <p:cNvPr id="10245" name="Text Box 34"/>
          <p:cNvSpPr txBox="1">
            <a:spLocks noChangeArrowheads="1"/>
          </p:cNvSpPr>
          <p:nvPr/>
        </p:nvSpPr>
        <p:spPr bwMode="auto">
          <a:xfrm>
            <a:off x="3432175" y="1989138"/>
            <a:ext cx="2568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PT" sz="2800" b="1">
                <a:solidFill>
                  <a:srgbClr val="339933"/>
                </a:solidFill>
              </a:rPr>
              <a:t>numerador</a:t>
            </a:r>
            <a:endParaRPr lang="cs-CZ" sz="2800" b="1">
              <a:solidFill>
                <a:srgbClr val="339933"/>
              </a:solidFill>
            </a:endParaRPr>
          </a:p>
        </p:txBody>
      </p:sp>
      <p:sp>
        <p:nvSpPr>
          <p:cNvPr id="10246" name="Text Box 37"/>
          <p:cNvSpPr txBox="1">
            <a:spLocks noChangeArrowheads="1"/>
          </p:cNvSpPr>
          <p:nvPr/>
        </p:nvSpPr>
        <p:spPr bwMode="auto">
          <a:xfrm>
            <a:off x="3433763" y="4652963"/>
            <a:ext cx="29956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PT" sz="2800" b="1">
                <a:solidFill>
                  <a:srgbClr val="339933"/>
                </a:solidFill>
              </a:rPr>
              <a:t>denominador</a:t>
            </a:r>
            <a:endParaRPr lang="cs-CZ" sz="2800" b="1">
              <a:solidFill>
                <a:srgbClr val="339933"/>
              </a:solidFill>
            </a:endParaRPr>
          </a:p>
        </p:txBody>
      </p:sp>
      <p:sp>
        <p:nvSpPr>
          <p:cNvPr id="10247" name="Line 50"/>
          <p:cNvSpPr>
            <a:spLocks noChangeShapeType="1"/>
          </p:cNvSpPr>
          <p:nvPr/>
        </p:nvSpPr>
        <p:spPr bwMode="auto">
          <a:xfrm flipH="1" flipV="1">
            <a:off x="4211638" y="4221163"/>
            <a:ext cx="576262" cy="3603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48" name="Line 51"/>
          <p:cNvSpPr>
            <a:spLocks noChangeShapeType="1"/>
          </p:cNvSpPr>
          <p:nvPr/>
        </p:nvSpPr>
        <p:spPr bwMode="auto">
          <a:xfrm>
            <a:off x="3708400" y="3573463"/>
            <a:ext cx="79216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49" name="Text Box 54"/>
          <p:cNvSpPr txBox="1">
            <a:spLocks noChangeArrowheads="1"/>
          </p:cNvSpPr>
          <p:nvPr/>
        </p:nvSpPr>
        <p:spPr bwMode="auto">
          <a:xfrm>
            <a:off x="7740650" y="1628775"/>
            <a:ext cx="863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000">
                <a:solidFill>
                  <a:srgbClr val="000000"/>
                </a:solidFill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cs-CZ" sz="20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0250" name="Line 55"/>
          <p:cNvSpPr>
            <a:spLocks noChangeShapeType="1"/>
          </p:cNvSpPr>
          <p:nvPr/>
        </p:nvSpPr>
        <p:spPr bwMode="auto">
          <a:xfrm>
            <a:off x="7740650" y="2060575"/>
            <a:ext cx="36036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755650" y="1557338"/>
            <a:ext cx="22320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pt-PT" sz="1800">
              <a:latin typeface="Arial" panose="020B0604020202020204" pitchFamily="34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755650" y="1557338"/>
            <a:ext cx="1368425" cy="428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11000">
                <a:latin typeface="Arial" panose="020B0604020202020204" pitchFamily="34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cs-CZ" sz="110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1268" name="Line 6"/>
          <p:cNvSpPr>
            <a:spLocks noChangeShapeType="1"/>
          </p:cNvSpPr>
          <p:nvPr/>
        </p:nvSpPr>
        <p:spPr bwMode="auto">
          <a:xfrm>
            <a:off x="611188" y="3573463"/>
            <a:ext cx="1295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1928813" y="2276475"/>
            <a:ext cx="2643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PT" sz="2800" b="1">
                <a:solidFill>
                  <a:srgbClr val="FF9933"/>
                </a:solidFill>
                <a:latin typeface="Arial" panose="020B0604020202020204" pitchFamily="34" charset="0"/>
              </a:rPr>
              <a:t>NUMERADOR</a:t>
            </a:r>
            <a:endParaRPr lang="cs-CZ" sz="2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1976438" y="4221163"/>
            <a:ext cx="3095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PT" sz="2800" b="1">
                <a:solidFill>
                  <a:srgbClr val="FF9933"/>
                </a:solidFill>
                <a:latin typeface="Arial" panose="020B0604020202020204" pitchFamily="34" charset="0"/>
              </a:rPr>
              <a:t>DENOMINADOR</a:t>
            </a:r>
            <a:r>
              <a:rPr lang="cs-CZ" sz="2800" b="1">
                <a:latin typeface="Arial" panose="020B0604020202020204" pitchFamily="34" charset="0"/>
              </a:rPr>
              <a:t> </a:t>
            </a:r>
            <a:endParaRPr lang="cs-CZ" sz="26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11271" name="Picture 14" descr="j041048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260350"/>
            <a:ext cx="208915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4602163" y="2276475"/>
            <a:ext cx="447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400" b="1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pt-PT" sz="2400" b="1">
                <a:solidFill>
                  <a:srgbClr val="000000"/>
                </a:solidFill>
                <a:latin typeface="Arial" panose="020B0604020202020204" pitchFamily="34" charset="0"/>
              </a:rPr>
              <a:t>Indica o número de partes tomadas</a:t>
            </a:r>
            <a:endParaRPr lang="cs-CZ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273" name="Text Box 18"/>
          <p:cNvSpPr txBox="1">
            <a:spLocks noChangeArrowheads="1"/>
          </p:cNvSpPr>
          <p:nvPr/>
        </p:nvSpPr>
        <p:spPr bwMode="auto">
          <a:xfrm>
            <a:off x="4929188" y="4286250"/>
            <a:ext cx="3857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sz="2400" b="1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pt-PT" sz="2400" b="1">
                <a:solidFill>
                  <a:srgbClr val="000000"/>
                </a:solidFill>
                <a:latin typeface="Arial" panose="020B0604020202020204" pitchFamily="34" charset="0"/>
              </a:rPr>
              <a:t>N.º de partes em que a unidade está dividida</a:t>
            </a:r>
            <a:endParaRPr lang="cs-CZ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mat_fraccao_zlomky</Template>
  <TotalTime>17</TotalTime>
  <Words>331</Words>
  <Application>Microsoft Office PowerPoint</Application>
  <PresentationFormat>Presentación en pantalla (4:3)</PresentationFormat>
  <Paragraphs>139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Comic Sans MS</vt:lpstr>
      <vt:lpstr>Verdana</vt:lpstr>
      <vt:lpstr>Balónky</vt:lpstr>
      <vt:lpstr>Presentación de PowerPoint</vt:lpstr>
      <vt:lpstr>Presentación de PowerPoint</vt:lpstr>
      <vt:lpstr>Frações no dia-a-dia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Fred Gullini</dc:creator>
  <cp:lastModifiedBy>Fred Gullini</cp:lastModifiedBy>
  <cp:revision>3</cp:revision>
  <dcterms:created xsi:type="dcterms:W3CDTF">2013-04-08T02:53:10Z</dcterms:created>
  <dcterms:modified xsi:type="dcterms:W3CDTF">2013-04-08T05:21:02Z</dcterms:modified>
</cp:coreProperties>
</file>