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2" r:id="rId3"/>
    <p:sldId id="267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6C2C"/>
    <a:srgbClr val="FFFFFF"/>
    <a:srgbClr val="FF9004"/>
    <a:srgbClr val="604A7B"/>
    <a:srgbClr val="7793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4" autoAdjust="0"/>
    <p:restoredTop sz="92515" autoAdjust="0"/>
  </p:normalViewPr>
  <p:slideViewPr>
    <p:cSldViewPr>
      <p:cViewPr>
        <p:scale>
          <a:sx n="70" d="100"/>
          <a:sy n="70" d="100"/>
        </p:scale>
        <p:origin x="-37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FAAF5C-128A-4196-870C-B6F827F66881}" type="datetimeFigureOut">
              <a:rPr lang="pt-BR"/>
              <a:pPr>
                <a:defRPr/>
              </a:pPr>
              <a:t>3/6/2013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B3D0CA-9646-4DF7-93C0-80BA01A7C1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983FFF-7AD3-4235-BAB9-A8F87E440E0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C0796-BD81-47ED-9559-FE64EC7EEBB0}" type="datetimeFigureOut">
              <a:rPr lang="pt-BR"/>
              <a:pPr>
                <a:defRPr/>
              </a:pPr>
              <a:t>3/6/2013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DC7FB-B953-4EAF-9F36-3906E77E03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B279-D26B-4096-8038-530D41C6CA87}" type="datetimeFigureOut">
              <a:rPr lang="pt-BR"/>
              <a:pPr>
                <a:defRPr/>
              </a:pPr>
              <a:t>3/6/2013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1F585-DAEB-4A81-8EE6-484111F5BE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DA97F-5C96-4489-AAC9-475CBE26D1F7}" type="datetimeFigureOut">
              <a:rPr lang="pt-BR"/>
              <a:pPr>
                <a:defRPr/>
              </a:pPr>
              <a:t>3/6/2013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DACE9-7C04-487E-9030-D742D251DF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B950-8A9B-404F-8ABB-2C2754BE91B3}" type="datetimeFigureOut">
              <a:rPr lang="pt-BR"/>
              <a:pPr>
                <a:defRPr/>
              </a:pPr>
              <a:t>3/6/2013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AC17-8F00-442B-B944-5FCAB46EC0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1F884-5E61-4E2E-AF88-BFE0FFA45752}" type="datetimeFigureOut">
              <a:rPr lang="pt-BR"/>
              <a:pPr>
                <a:defRPr/>
              </a:pPr>
              <a:t>3/6/2013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C75CC-C06E-4C81-9675-407262FDCC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AB01-3A24-4CEA-BF87-D43A493EE93D}" type="datetimeFigureOut">
              <a:rPr lang="pt-BR"/>
              <a:pPr>
                <a:defRPr/>
              </a:pPr>
              <a:t>3/6/2013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1383-E8EB-4309-9F75-26040A25A1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553D5-134E-4354-A091-7EC8BE56CBAF}" type="datetimeFigureOut">
              <a:rPr lang="pt-BR"/>
              <a:pPr>
                <a:defRPr/>
              </a:pPr>
              <a:t>3/6/2013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9456-3F16-40B6-8B87-68DAE634A2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14CD-C96E-4C96-A931-3638C5DE0A77}" type="datetimeFigureOut">
              <a:rPr lang="pt-BR"/>
              <a:pPr>
                <a:defRPr/>
              </a:pPr>
              <a:t>3/6/2013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E181-DA4D-46D0-A382-0ECDCC783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FF9D-FFCF-45DE-B126-C259AC52CB71}" type="datetimeFigureOut">
              <a:rPr lang="pt-BR"/>
              <a:pPr>
                <a:defRPr/>
              </a:pPr>
              <a:t>3/6/2013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67E2-76EA-4B6F-9EE7-D1D9F6098B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95E7-F3DC-4AF7-A12E-CD3D00E42A75}" type="datetimeFigureOut">
              <a:rPr lang="pt-BR"/>
              <a:pPr>
                <a:defRPr/>
              </a:pPr>
              <a:t>3/6/2013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6EE8E-8410-4D9C-BEDF-7412D3191E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03F3-02BF-4688-B246-1F44519752E0}" type="datetimeFigureOut">
              <a:rPr lang="pt-BR"/>
              <a:pPr>
                <a:defRPr/>
              </a:pPr>
              <a:t>3/6/2013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0CB6-1AEA-46DB-9255-B45E8F238C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FC90EF-94B2-403A-BA08-EDD21BB26807}" type="datetimeFigureOut">
              <a:rPr lang="pt-BR"/>
              <a:pPr>
                <a:defRPr/>
              </a:pPr>
              <a:t>3/6/2013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AAA426-7140-4961-ADF7-C9DE62EE51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2708920"/>
            <a:ext cx="671512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RESOLVER UMA EQUAÇÃO ... É Permitir </a:t>
            </a:r>
            <a:r>
              <a:rPr lang="pt-B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solução de problemas matemáticos que envolvam números </a:t>
            </a:r>
            <a:r>
              <a:rPr lang="pt-BR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desconhecidos</a:t>
            </a:r>
            <a:r>
              <a:rPr lang="pt-B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85813" y="1143000"/>
            <a:ext cx="74295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A EQUAÇÃO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O Objetivo das equações é descobrir  os valores desconhecidos....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3789">
            <a:off x="5965365" y="3808154"/>
            <a:ext cx="3328985" cy="2744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principal.LABEDUCATIVA\Documents\Equacoes\balanç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143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2500313" y="5214938"/>
            <a:ext cx="2643187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7) Qual o peso do coelho?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5286375" y="5195888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3714750" y="5929313"/>
            <a:ext cx="2989263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x + 1 + 1 + 1 = 1 + 1 + 1 + 1 + 1</a:t>
            </a:r>
          </a:p>
        </p:txBody>
      </p:sp>
      <p:sp>
        <p:nvSpPr>
          <p:cNvPr id="27" name="Seta para a direita 26"/>
          <p:cNvSpPr/>
          <p:nvPr/>
        </p:nvSpPr>
        <p:spPr>
          <a:xfrm>
            <a:off x="3000375" y="5929313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000750" y="5214938"/>
            <a:ext cx="51435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2kg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85750" y="5929313"/>
            <a:ext cx="2560638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8) Desenvolva a Equação.</a:t>
            </a:r>
          </a:p>
        </p:txBody>
      </p:sp>
      <p:pic>
        <p:nvPicPr>
          <p:cNvPr id="24586" name="Picture 3" descr="C:\Users\principal.LABEDUCATIVA\Documents\Equacoes\pes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3357563"/>
            <a:ext cx="727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2" descr="C:\Users\principal.LABEDUCATIVA\Documents\Equacoes\rabbi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3500438"/>
            <a:ext cx="92868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3" descr="C:\Users\principal.LABEDUCATIVA\Documents\Equacoes\pes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3643313"/>
            <a:ext cx="727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3" descr="C:\Users\principal.LABEDUCATIVA\Documents\Equacoes\pes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3786188"/>
            <a:ext cx="727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4" descr="C:\Users\principal.LABEDUCATIVA\Documents\Equacoes\peso1_di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5950" y="3571875"/>
            <a:ext cx="6619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4" descr="C:\Users\principal.LABEDUCATIVA\Documents\Equacoes\peso1_di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3357563"/>
            <a:ext cx="6619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4" descr="C:\Users\principal.LABEDUCATIVA\Documents\Equacoes\peso1_di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75" y="3714750"/>
            <a:ext cx="6619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4" descr="C:\Users\principal.LABEDUCATIVA\Documents\Equacoes\peso1_di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3429000"/>
            <a:ext cx="6619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4" descr="C:\Users\principal.LABEDUCATIVA\Documents\Equacoes\peso1_di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3714750"/>
            <a:ext cx="6619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eta para a direita 24"/>
          <p:cNvSpPr/>
          <p:nvPr/>
        </p:nvSpPr>
        <p:spPr>
          <a:xfrm>
            <a:off x="6858000" y="5929313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7596188" y="5929313"/>
            <a:ext cx="960437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x + 3 = 5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25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principal.LABEDUCATIVA\Documents\Equacoes\balanç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143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1485900" y="4997450"/>
            <a:ext cx="414337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9) As bolsas são iguais. Qual o peso de cada uma?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5843588" y="5091113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4403725" y="5929313"/>
            <a:ext cx="1398588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2x = x + 3 + 2</a:t>
            </a:r>
          </a:p>
        </p:txBody>
      </p:sp>
      <p:sp>
        <p:nvSpPr>
          <p:cNvPr id="27" name="Seta para a direita 26"/>
          <p:cNvSpPr/>
          <p:nvPr/>
        </p:nvSpPr>
        <p:spPr>
          <a:xfrm>
            <a:off x="3725863" y="5929313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629400" y="5126038"/>
            <a:ext cx="51435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5kg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939800" y="5929313"/>
            <a:ext cx="2678113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10) Desenvolva a Equação.</a:t>
            </a:r>
          </a:p>
        </p:txBody>
      </p:sp>
      <p:sp>
        <p:nvSpPr>
          <p:cNvPr id="25" name="Seta para a direita 24"/>
          <p:cNvSpPr/>
          <p:nvPr/>
        </p:nvSpPr>
        <p:spPr>
          <a:xfrm>
            <a:off x="5940425" y="5929313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726238" y="5929313"/>
            <a:ext cx="106045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2x = x + 5</a:t>
            </a:r>
          </a:p>
        </p:txBody>
      </p:sp>
      <p:pic>
        <p:nvPicPr>
          <p:cNvPr id="25612" name="Picture 3" descr="C:\Users\principal.LABEDUCATIVA\Documents\Equacoes\ba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3571875"/>
            <a:ext cx="6762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3" descr="C:\Users\principal.LABEDUCATIVA\Documents\Equacoes\ba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3571875"/>
            <a:ext cx="6762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6" descr="C:\Users\principal.LABEDUCATIVA\Documents\Equacoes\peso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3500438"/>
            <a:ext cx="73818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5" descr="C:\Users\principal.LABEDUCATIVA\Documents\Equacoes\pes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3714750"/>
            <a:ext cx="6127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3" descr="C:\Users\principal.LABEDUCATIVA\Documents\Equacoes\ba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3571875"/>
            <a:ext cx="6762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25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principal.LABEDUCATIVA\Documents\Equacoes\balança_d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3" y="639763"/>
            <a:ext cx="59721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928688" y="4640263"/>
            <a:ext cx="4857750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11) A balança não está em posição de equilíbrio. Represente simbolicamente esta situação.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6000750" y="4783138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786563" y="4783138"/>
            <a:ext cx="928687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13 &lt; 18</a:t>
            </a:r>
          </a:p>
        </p:txBody>
      </p:sp>
      <p:pic>
        <p:nvPicPr>
          <p:cNvPr id="26631" name="Picture 3" descr="C:\Users\principal.LABEDUCATIVA\Documents\Equacoes\peso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3113" y="2924175"/>
            <a:ext cx="11795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4" descr="C:\Users\principal.LABEDUCATIVA\Documents\Equacoes\peso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9313" y="2674938"/>
            <a:ext cx="109378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71500" y="5699125"/>
            <a:ext cx="7858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Fique atento às próximas atividades para que você possa tirar algumas conclusões importante!</a:t>
            </a:r>
          </a:p>
          <a:p>
            <a:pPr indent="449263" algn="just">
              <a:defRPr/>
            </a:pP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 animBg="1"/>
      <p:bldP spid="389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principal.LABEDUCATIVA\Documents\Equacoes\balanç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143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75" y="1071563"/>
            <a:ext cx="6013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 algn="just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Considere uma balança com os pratos em equilíbrio.</a:t>
            </a:r>
          </a:p>
        </p:txBody>
      </p:sp>
      <p:pic>
        <p:nvPicPr>
          <p:cNvPr id="1026" name="Picture 2" descr="C:\Users\principal.LABEDUCATIVA\Documents\Equacoes\peso1_di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3357563"/>
            <a:ext cx="10064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principal.LABEDUCATIVA\Documents\Equacoes\moneyba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3286125"/>
            <a:ext cx="75406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principal.LABEDUCATIVA\Documents\Equacoes\app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88" y="3571875"/>
            <a:ext cx="66198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C:\Users\principal.LABEDUCATIVA\Documents\Equacoes\app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75" y="3643313"/>
            <a:ext cx="66198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Seta dobrada para cima 32"/>
          <p:cNvSpPr/>
          <p:nvPr/>
        </p:nvSpPr>
        <p:spPr>
          <a:xfrm rot="5400000">
            <a:off x="750095" y="4679156"/>
            <a:ext cx="785812" cy="714375"/>
          </a:xfrm>
          <a:prstGeom prst="bentUpArrow">
            <a:avLst>
              <a:gd name="adj1" fmla="val 30137"/>
              <a:gd name="adj2" fmla="val 25000"/>
              <a:gd name="adj3" fmla="val 33615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4" name="Seta dobrada para cima 33"/>
          <p:cNvSpPr/>
          <p:nvPr/>
        </p:nvSpPr>
        <p:spPr>
          <a:xfrm rot="5400000">
            <a:off x="1285875" y="5595938"/>
            <a:ext cx="714375" cy="714375"/>
          </a:xfrm>
          <a:prstGeom prst="bentUpArrow">
            <a:avLst>
              <a:gd name="adj1" fmla="val 32792"/>
              <a:gd name="adj2" fmla="val 26113"/>
              <a:gd name="adj3" fmla="val 33615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2214563" y="5786438"/>
            <a:ext cx="4286250" cy="708025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49263" algn="just"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 acrescentarmos elementos de mesmo peso em cada um dos pratos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1643063" y="5065713"/>
            <a:ext cx="2611437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 trocarmos os pratos</a:t>
            </a:r>
          </a:p>
        </p:txBody>
      </p:sp>
      <p:sp>
        <p:nvSpPr>
          <p:cNvPr id="37" name="Seta para a direita 36"/>
          <p:cNvSpPr/>
          <p:nvPr/>
        </p:nvSpPr>
        <p:spPr>
          <a:xfrm>
            <a:off x="4429125" y="5072063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5143500" y="5072063"/>
            <a:ext cx="2749550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 equilíbrio se mantém.</a:t>
            </a:r>
          </a:p>
        </p:txBody>
      </p:sp>
      <p:sp>
        <p:nvSpPr>
          <p:cNvPr id="39" name="Seta para a direita 38"/>
          <p:cNvSpPr/>
          <p:nvPr/>
        </p:nvSpPr>
        <p:spPr>
          <a:xfrm>
            <a:off x="6643688" y="5929313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7358063" y="5786438"/>
            <a:ext cx="1428750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 equilíbrio se mantém.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022E-16 C -0.03559 -0.03032 -0.14149 -0.18056 -0.21371 -0.18171 C -0.28593 -0.18287 -0.38802 -0.04306 -0.43385 -0.00671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9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2245 C 0.03316 0.04167 0.13594 0.13889 0.2092 0.13565 C 0.28247 0.13241 0.39028 0.03009 0.43785 0.00231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Users\principal.LABEDUCATIVA\Documents\Equacoes\balanç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143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75" y="1071563"/>
            <a:ext cx="609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 algn="just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Considere outra balança com os pratos em equilíbrio.</a:t>
            </a:r>
          </a:p>
        </p:txBody>
      </p:sp>
      <p:pic>
        <p:nvPicPr>
          <p:cNvPr id="28677" name="Picture 2" descr="C:\Users\principal.LABEDUCATIVA\Documents\Equacoes\peso1_di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3357563"/>
            <a:ext cx="10064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principal.LABEDUCATIVA\Documents\Equacoes\ap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3727450"/>
            <a:ext cx="5191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C:\Users\principal.LABEDUCATIVA\Documents\Equacoes\ap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3727450"/>
            <a:ext cx="5191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Seta dobrada para cima 32"/>
          <p:cNvSpPr/>
          <p:nvPr/>
        </p:nvSpPr>
        <p:spPr>
          <a:xfrm rot="5400000">
            <a:off x="750095" y="4822031"/>
            <a:ext cx="785812" cy="714375"/>
          </a:xfrm>
          <a:prstGeom prst="bentUpArrow">
            <a:avLst>
              <a:gd name="adj1" fmla="val 30137"/>
              <a:gd name="adj2" fmla="val 25000"/>
              <a:gd name="adj3" fmla="val 33615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1643063" y="5065713"/>
            <a:ext cx="4572000" cy="7064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 retirarmos elementos de mesmo peso de cada um dos pratos</a:t>
            </a:r>
          </a:p>
        </p:txBody>
      </p:sp>
      <p:sp>
        <p:nvSpPr>
          <p:cNvPr id="37" name="Seta para a direita 36"/>
          <p:cNvSpPr/>
          <p:nvPr/>
        </p:nvSpPr>
        <p:spPr>
          <a:xfrm>
            <a:off x="6357938" y="5214938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7072313" y="5072063"/>
            <a:ext cx="1785937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 equilíbrio se mantém.</a:t>
            </a:r>
          </a:p>
        </p:txBody>
      </p:sp>
      <p:pic>
        <p:nvPicPr>
          <p:cNvPr id="28684" name="Picture 2" descr="C:\Users\principal.LABEDUCATIVA\Documents\Equacoes\b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88" y="3571875"/>
            <a:ext cx="7778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C:\Users\principal.LABEDUCATIVA\Documents\Equacoes\balanç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1571612"/>
            <a:ext cx="4071966" cy="3053975"/>
          </a:xfrm>
          <a:prstGeom prst="rect">
            <a:avLst/>
          </a:prstGeom>
          <a:noFill/>
        </p:spPr>
      </p:pic>
      <p:pic>
        <p:nvPicPr>
          <p:cNvPr id="41" name="Picture 3" descr="C:\Users\principal.LABEDUCATIVA\Documents\Equacoes\balanç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14876" y="1571612"/>
            <a:ext cx="4071966" cy="3053975"/>
          </a:xfrm>
          <a:prstGeom prst="rect">
            <a:avLst/>
          </a:prstGeom>
          <a:noFill/>
        </p:spPr>
      </p:pic>
      <p:pic>
        <p:nvPicPr>
          <p:cNvPr id="14" name="Picture 3" descr="C:\Users\principal.LABEDUCATIVA\Documents\Equacoes\balanç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71625"/>
            <a:ext cx="40719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principal.LABEDUCATIVA\Documents\Equacoes\balanç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571625"/>
            <a:ext cx="40719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 descr="C:\Users\principal.LABEDUCATIVA\Documents\Equacoes\box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14942" y="3143248"/>
            <a:ext cx="731312" cy="718017"/>
          </a:xfrm>
          <a:prstGeom prst="rect">
            <a:avLst/>
          </a:prstGeom>
          <a:noFill/>
        </p:spPr>
      </p:pic>
      <p:pic>
        <p:nvPicPr>
          <p:cNvPr id="34" name="Picture 6" descr="C:\Users\principal.LABEDUCATIVA\Documents\Equacoes\peso3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86116" y="3000372"/>
            <a:ext cx="865032" cy="933488"/>
          </a:xfrm>
          <a:prstGeom prst="rect">
            <a:avLst/>
          </a:prstGeom>
          <a:noFill/>
        </p:spPr>
      </p:pic>
      <p:pic>
        <p:nvPicPr>
          <p:cNvPr id="40" name="Picture 7" descr="C:\Users\principal.LABEDUCATIVA\Documents\Equacoes\peso1_d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15272" y="3143248"/>
            <a:ext cx="701053" cy="756532"/>
          </a:xfrm>
          <a:prstGeom prst="rect">
            <a:avLst/>
          </a:prstGeom>
          <a:noFill/>
        </p:spPr>
      </p:pic>
      <p:pic>
        <p:nvPicPr>
          <p:cNvPr id="35" name="Picture 2" descr="C:\Users\principal.LABEDUCATIVA\Documents\Equacoes\ball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9190" y="3286124"/>
            <a:ext cx="563556" cy="563556"/>
          </a:xfrm>
          <a:prstGeom prst="rect">
            <a:avLst/>
          </a:prstGeom>
          <a:noFill/>
        </p:spPr>
      </p:pic>
      <p:pic>
        <p:nvPicPr>
          <p:cNvPr id="22" name="Picture 3" descr="C:\Users\principal.LABEDUCATIVA\Documents\Equacoes\balanç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85860"/>
            <a:ext cx="5214934" cy="3911201"/>
          </a:xfrm>
          <a:prstGeom prst="rect">
            <a:avLst/>
          </a:prstGeom>
          <a:noFill/>
          <a:effectLst>
            <a:glow rad="63500">
              <a:srgbClr val="FFFFFF">
                <a:alpha val="78824"/>
              </a:srgbClr>
            </a:glow>
          </a:effectLst>
        </p:spPr>
      </p:pic>
      <p:pic>
        <p:nvPicPr>
          <p:cNvPr id="41990" name="Picture 6" descr="C:\Users\principal.LABEDUCATIVA\Documents\Equacoes\peso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3000375"/>
            <a:ext cx="8651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:\Users\principal.LABEDUCATIVA\Documents\Equacoes\bo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3143250"/>
            <a:ext cx="73183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C:\Users\principal.LABEDUCATIVA\Documents\Equacoes\b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88" y="3286125"/>
            <a:ext cx="5635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C:\Users\principal.LABEDUCATIVA\Documents\Equacoes\peso1_di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3136900"/>
            <a:ext cx="7016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75" y="1071563"/>
            <a:ext cx="447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 algn="just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 duas balanças estão em equilíbrio:</a:t>
            </a:r>
          </a:p>
        </p:txBody>
      </p:sp>
      <p:sp>
        <p:nvSpPr>
          <p:cNvPr id="33" name="Seta dobrada para cima 32"/>
          <p:cNvSpPr/>
          <p:nvPr/>
        </p:nvSpPr>
        <p:spPr>
          <a:xfrm rot="5400000">
            <a:off x="750095" y="4822031"/>
            <a:ext cx="785812" cy="714375"/>
          </a:xfrm>
          <a:prstGeom prst="bentUpArrow">
            <a:avLst>
              <a:gd name="adj1" fmla="val 30137"/>
              <a:gd name="adj2" fmla="val 25000"/>
              <a:gd name="adj3" fmla="val 33615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1643063" y="5065713"/>
            <a:ext cx="4572000" cy="7064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Podemos somar o conteúdo dos pratos  do mesmo lado.</a:t>
            </a:r>
          </a:p>
        </p:txBody>
      </p:sp>
      <p:sp>
        <p:nvSpPr>
          <p:cNvPr id="37" name="Seta para a direita 36"/>
          <p:cNvSpPr/>
          <p:nvPr/>
        </p:nvSpPr>
        <p:spPr>
          <a:xfrm>
            <a:off x="6357938" y="5214938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7072313" y="5072063"/>
            <a:ext cx="1785937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 equilíbrio se mantém.</a:t>
            </a:r>
          </a:p>
        </p:txBody>
      </p:sp>
      <p:pic>
        <p:nvPicPr>
          <p:cNvPr id="32" name="Picture 5" descr="C:\Users\principal.LABEDUCATIVA\Documents\Equacoes\dog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472" y="3000372"/>
            <a:ext cx="758880" cy="834349"/>
          </a:xfrm>
          <a:prstGeom prst="rect">
            <a:avLst/>
          </a:prstGeom>
          <a:noFill/>
        </p:spPr>
      </p:pic>
      <p:pic>
        <p:nvPicPr>
          <p:cNvPr id="41989" name="Picture 5" descr="C:\Users\principal.LABEDUCATIVA\Documents\Equacoes\do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" y="3000375"/>
            <a:ext cx="7588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9.9491E-7 C 0.05243 -0.04072 0.10695 -0.07288 0.13507 -0.06594 C 0.1632 -0.059 0.16181 0.01897 0.16875 0.04142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0472E-6 C -0.04739 -0.05391 -0.09479 -0.10389 -0.13767 -0.09695 C -0.18055 -0.09001 -0.23212 0.01296 -0.25694 0.04188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4637E-6 C -0.0243 -0.01735 -0.10243 -0.10967 -0.14548 -0.10412 C -0.18854 -0.09856 -0.23472 0.00463 -0.25816 0.03332 " pathEditMode="relative" rAng="0" ptsTypes="aaa">
                                      <p:cBhvr>
                                        <p:cTn id="3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61037E-6 C 0.00868 -0.01434 0.02048 -0.07358 0.0526 -0.0863 C 0.08472 -0.09903 0.14948 -0.09833 0.19253 -0.07566 C 0.23559 -0.05298 0.28628 0.02406 0.31093 0.05021 " pathEditMode="relative" rAng="0" ptsTypes="aaaa">
                                      <p:cBhvr>
                                        <p:cTn id="34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84128E-6 C -0.05382 -0.04951 -0.10816 -0.09417 -0.14479 -0.08746 C -0.18143 -0.08075 -0.20417 0.01342 -0.21979 0.04003 " pathEditMode="relative" rAng="0" ptsTypes="aaa">
                                      <p:cBhvr>
                                        <p:cTn id="37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500313" y="1143000"/>
            <a:ext cx="4224337" cy="4619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As Equações de Copo de Feijão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428625" y="1857375"/>
            <a:ext cx="821531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Este material representa as técnicas de resolução de equações de 1º. Grau com uma incógnita, chamando a atenção para a “</a:t>
            </a:r>
            <a:r>
              <a:rPr lang="pt-BR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mudança de membro na equação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Nas primeiras vezes em que for usado deve-se considerar como principio fundamental o equilíbrio dos membros da equação. Nestes primeiros casos deve-se perceber  que retirar ou acrescentar números iguais a cada membro da equação corresponde a mudá-los de membro da tal forma que realizem a </a:t>
            </a:r>
            <a:r>
              <a:rPr lang="pt-BR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operação inversa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Só então é que o procedimento de passar de um membro na equação pode se tornar automático.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571500" y="4643438"/>
            <a:ext cx="4572000" cy="15700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</a:rPr>
              <a:t>Neste material cada copo representa a incógnita </a:t>
            </a:r>
            <a:r>
              <a:rPr lang="pt-BR" sz="2400" b="1" u="sng" dirty="0">
                <a:solidFill>
                  <a:srgbClr val="FFFFFF"/>
                </a:solidFill>
              </a:rPr>
              <a:t>x</a:t>
            </a:r>
            <a:r>
              <a:rPr lang="pt-BR" dirty="0">
                <a:solidFill>
                  <a:srgbClr val="FFFFFF"/>
                </a:solidFill>
              </a:rPr>
              <a:t>, os feijões brancos unidades positivas, os feijões pretos unidades negativas e os copos invertidos, o inverso aditivo da incógnita (-x).</a:t>
            </a:r>
          </a:p>
        </p:txBody>
      </p:sp>
      <p:pic>
        <p:nvPicPr>
          <p:cNvPr id="1027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7058">
            <a:off x="5857884" y="5929330"/>
            <a:ext cx="1047747" cy="59485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10111">
            <a:off x="7500958" y="6000768"/>
            <a:ext cx="1059576" cy="49582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Users\principal.LABEDUCATIVA\Documents\Equacoes\cop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214818"/>
            <a:ext cx="1000125" cy="1071563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0" name="Picture 6" descr="C:\Users\principal.LABEDUCATIVA\Documents\Equacoes\cop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4143380"/>
            <a:ext cx="1000132" cy="107157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0" name="Retângulo 39"/>
          <p:cNvSpPr/>
          <p:nvPr/>
        </p:nvSpPr>
        <p:spPr>
          <a:xfrm>
            <a:off x="6103330" y="4357694"/>
            <a:ext cx="5084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x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7643834" y="4214818"/>
            <a:ext cx="7264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-x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6143636" y="5715016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+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7858148" y="5715016"/>
            <a:ext cx="42672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-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500063" y="928688"/>
            <a:ext cx="82153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A seguir representamos algumas sugestões, gradativamente mais elaboradas, acompanhadas da equação correspondente:</a:t>
            </a:r>
          </a:p>
        </p:txBody>
      </p:sp>
      <p:sp>
        <p:nvSpPr>
          <p:cNvPr id="9" name="Retângulo 8"/>
          <p:cNvSpPr/>
          <p:nvPr/>
        </p:nvSpPr>
        <p:spPr>
          <a:xfrm>
            <a:off x="857250" y="1857375"/>
            <a:ext cx="1643063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FFFF"/>
                </a:solidFill>
              </a:rPr>
              <a:t>1º Exemplo:</a:t>
            </a:r>
          </a:p>
        </p:txBody>
      </p:sp>
      <p:pic>
        <p:nvPicPr>
          <p:cNvPr id="1029" name="Picture 5" descr="C:\Users\principal.LABEDUCATIVA\Documents\Equacoes\co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4429125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817865" y="2285992"/>
            <a:ext cx="53893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x</a:t>
            </a:r>
          </a:p>
        </p:txBody>
      </p:sp>
      <p:pic>
        <p:nvPicPr>
          <p:cNvPr id="15" name="Picture 5" descr="C:\Users\principal.LABEDUCATIVA\Documents\Equacoes\co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4449763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3857620" y="4429133"/>
            <a:ext cx="64472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=</a:t>
            </a:r>
          </a:p>
        </p:txBody>
      </p:sp>
      <p:pic>
        <p:nvPicPr>
          <p:cNvPr id="18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4668838" y="4406900"/>
            <a:ext cx="787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7812088" y="4406900"/>
            <a:ext cx="787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7026275" y="4406900"/>
            <a:ext cx="787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6240463" y="4406900"/>
            <a:ext cx="787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5454650" y="4406900"/>
            <a:ext cx="787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4740275" y="4906963"/>
            <a:ext cx="787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7883525" y="4906963"/>
            <a:ext cx="787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7097713" y="4906963"/>
            <a:ext cx="787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6311900" y="4906963"/>
            <a:ext cx="787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5526088" y="4906963"/>
            <a:ext cx="787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ângulo 30"/>
          <p:cNvSpPr/>
          <p:nvPr/>
        </p:nvSpPr>
        <p:spPr>
          <a:xfrm>
            <a:off x="5072066" y="3000372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4929190" y="2288734"/>
            <a:ext cx="9509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__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37" name="Seta em curva para a direita 36"/>
          <p:cNvSpPr/>
          <p:nvPr/>
        </p:nvSpPr>
        <p:spPr>
          <a:xfrm rot="17328993">
            <a:off x="4040981" y="2870994"/>
            <a:ext cx="665163" cy="1616075"/>
          </a:xfrm>
          <a:prstGeom prst="curvedRightArrow">
            <a:avLst>
              <a:gd name="adj1" fmla="val 30701"/>
              <a:gd name="adj2" fmla="val 51533"/>
              <a:gd name="adj3" fmla="val 42581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450032" y="2285992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4361406" y="2285992"/>
            <a:ext cx="56778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=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4873654" y="2254559"/>
            <a:ext cx="96372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4857752" y="2270461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8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 animBg="1"/>
      <p:bldP spid="3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58"/>
          <p:cNvSpPr/>
          <p:nvPr/>
        </p:nvSpPr>
        <p:spPr>
          <a:xfrm>
            <a:off x="1881106" y="1714488"/>
            <a:ext cx="529664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3x + 2 - 2 =  8 - 2</a:t>
            </a:r>
          </a:p>
        </p:txBody>
      </p:sp>
      <p:pic>
        <p:nvPicPr>
          <p:cNvPr id="32771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857250" y="1071563"/>
            <a:ext cx="1643063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FFFF"/>
                </a:solidFill>
              </a:rPr>
              <a:t>2º Exemplo: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857488" y="1714488"/>
            <a:ext cx="334739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3x + 2 =  8</a:t>
            </a:r>
          </a:p>
        </p:txBody>
      </p:sp>
      <p:pic>
        <p:nvPicPr>
          <p:cNvPr id="36" name="Picture 5" descr="C:\Users\principal.LABEDUCATIVA\Documents\Equacoes\co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314325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 descr="C:\Users\principal.LABEDUCATIVA\Documents\Equacoes\co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763" y="314325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" descr="C:\Users\principal.LABEDUCATIVA\Documents\Equacoes\co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38" y="4214813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2371725" y="3763963"/>
            <a:ext cx="7858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2371725" y="4264025"/>
            <a:ext cx="7858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tângulo 42"/>
          <p:cNvSpPr/>
          <p:nvPr/>
        </p:nvSpPr>
        <p:spPr>
          <a:xfrm>
            <a:off x="3917371" y="3643314"/>
            <a:ext cx="64472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=</a:t>
            </a:r>
          </a:p>
        </p:txBody>
      </p:sp>
      <p:pic>
        <p:nvPicPr>
          <p:cNvPr id="44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7058025" y="3716338"/>
            <a:ext cx="7858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6272213" y="3716338"/>
            <a:ext cx="7858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5486400" y="3716338"/>
            <a:ext cx="7858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4700588" y="3716338"/>
            <a:ext cx="7858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7129463" y="4216400"/>
            <a:ext cx="7858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6343650" y="4216400"/>
            <a:ext cx="7858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5557838" y="4216400"/>
            <a:ext cx="7858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058">
            <a:off x="4772025" y="4216400"/>
            <a:ext cx="7858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89889">
            <a:off x="3160713" y="3789363"/>
            <a:ext cx="9096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89889">
            <a:off x="3160713" y="4289425"/>
            <a:ext cx="9096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89889">
            <a:off x="7847013" y="3741738"/>
            <a:ext cx="9096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89889">
            <a:off x="7847013" y="4241800"/>
            <a:ext cx="9096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tângulo 59"/>
          <p:cNvSpPr/>
          <p:nvPr/>
        </p:nvSpPr>
        <p:spPr>
          <a:xfrm>
            <a:off x="3973949" y="1714488"/>
            <a:ext cx="205056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3x = 6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4357686" y="1714488"/>
            <a:ext cx="166103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x = 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61887E-6 L 0.19479 -1.61887E-6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6152E-6 L 0.19444 0.00115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6152E-6 L 0.19514 0.00115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58"/>
          <p:cNvSpPr/>
          <p:nvPr/>
        </p:nvSpPr>
        <p:spPr>
          <a:xfrm>
            <a:off x="2097280" y="1710832"/>
            <a:ext cx="487986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x - 3 + 3 = 1 + 3</a:t>
            </a:r>
          </a:p>
        </p:txBody>
      </p:sp>
      <p:pic>
        <p:nvPicPr>
          <p:cNvPr id="33795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857250" y="1071563"/>
            <a:ext cx="1643063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FFFF"/>
                </a:solidFill>
              </a:rPr>
              <a:t>3º Exemplo: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4191060" y="1714300"/>
            <a:ext cx="166103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x = 4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214678" y="1714488"/>
            <a:ext cx="263565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x - 3 = 1</a:t>
            </a:r>
          </a:p>
        </p:txBody>
      </p:sp>
      <p:pic>
        <p:nvPicPr>
          <p:cNvPr id="26" name="Picture 5" descr="C:\Users\principal.LABEDUCATIVA\Documents\Equacoes\co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3786188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89889">
            <a:off x="2316163" y="3789363"/>
            <a:ext cx="9096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89889">
            <a:off x="1731963" y="4289425"/>
            <a:ext cx="9096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89889">
            <a:off x="2673350" y="4289425"/>
            <a:ext cx="9096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ângulo 30"/>
          <p:cNvSpPr/>
          <p:nvPr/>
        </p:nvSpPr>
        <p:spPr>
          <a:xfrm>
            <a:off x="5000628" y="3643317"/>
            <a:ext cx="64472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=</a:t>
            </a:r>
          </a:p>
        </p:txBody>
      </p:sp>
      <p:pic>
        <p:nvPicPr>
          <p:cNvPr id="32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5811838" y="4049713"/>
            <a:ext cx="787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3311525" y="3692525"/>
            <a:ext cx="787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4168775" y="3763963"/>
            <a:ext cx="787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3740150" y="4264025"/>
            <a:ext cx="787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6311900" y="3621088"/>
            <a:ext cx="787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7169150" y="3692525"/>
            <a:ext cx="787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6740525" y="4192588"/>
            <a:ext cx="787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01805E-6 L 0.35156 -1.01805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88" y="1071563"/>
            <a:ext cx="80724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>
              <a:tabLst>
                <a:tab pos="906463" algn="l"/>
              </a:tabLs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Utilizamos sempre o mesmo método de resolução. Primeiramente, chamamos de </a:t>
            </a:r>
            <a:r>
              <a:rPr lang="pt-B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o número que queríamos calcular, a </a:t>
            </a:r>
            <a:r>
              <a:rPr lang="pt-BR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incógnita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Em seguida, traduzimos o problema para a </a:t>
            </a:r>
            <a:r>
              <a:rPr lang="pt-BR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linguagem matemática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isto é, equacionamos o problema. Depois, usando propriedades matemáticas, descobrimos o valor de </a:t>
            </a:r>
            <a:r>
              <a:rPr lang="pt-BR" sz="28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E finalmente, chegamos à resposta do problema.</a:t>
            </a:r>
          </a:p>
          <a:p>
            <a:pPr indent="449263" algn="just">
              <a:tabLst>
                <a:tab pos="906463" algn="l"/>
              </a:tabLst>
              <a:defRPr/>
            </a:pP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906463" algn="l"/>
              </a:tabLs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Resumindo, temos então as duas seguintes etapas:</a:t>
            </a:r>
          </a:p>
        </p:txBody>
      </p:sp>
      <p:pic>
        <p:nvPicPr>
          <p:cNvPr id="16387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428875" y="4162425"/>
            <a:ext cx="4714875" cy="101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tabLst>
                <a:tab pos="906463" algn="l"/>
              </a:tabLst>
              <a:defRPr/>
            </a:pPr>
            <a:r>
              <a:rPr lang="pt-BR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Escrevemos a equação do problema, com base nas informações dadas no próprio problema;</a:t>
            </a:r>
          </a:p>
        </p:txBody>
      </p:sp>
      <p:sp>
        <p:nvSpPr>
          <p:cNvPr id="8" name="Seta dobrada para cima 7"/>
          <p:cNvSpPr/>
          <p:nvPr/>
        </p:nvSpPr>
        <p:spPr>
          <a:xfrm rot="5400000">
            <a:off x="1357313" y="3948113"/>
            <a:ext cx="928687" cy="928687"/>
          </a:xfrm>
          <a:prstGeom prst="bentUpArrow">
            <a:avLst>
              <a:gd name="adj1" fmla="val 25000"/>
              <a:gd name="adj2" fmla="val 25000"/>
              <a:gd name="adj3" fmla="val 33615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143250" y="5741988"/>
            <a:ext cx="4714875" cy="8302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tabLst>
                <a:tab pos="906463" algn="l"/>
              </a:tabLst>
              <a:defRPr/>
            </a:pPr>
            <a:r>
              <a:rPr lang="pt-BR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Resolvemos a equação, para encontrar o valor de</a:t>
            </a:r>
            <a:r>
              <a:rPr lang="pt-BR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pt-BR" sz="28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</a:t>
            </a:r>
            <a:r>
              <a:rPr lang="pt-BR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  <p:sp>
        <p:nvSpPr>
          <p:cNvPr id="12" name="Seta dobrada para cima 11"/>
          <p:cNvSpPr/>
          <p:nvPr/>
        </p:nvSpPr>
        <p:spPr>
          <a:xfrm rot="5400000">
            <a:off x="2071688" y="5384800"/>
            <a:ext cx="928688" cy="928687"/>
          </a:xfrm>
          <a:prstGeom prst="bentUpArrow">
            <a:avLst>
              <a:gd name="adj1" fmla="val 25000"/>
              <a:gd name="adj2" fmla="val 25000"/>
              <a:gd name="adj3" fmla="val 33615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58"/>
          <p:cNvSpPr/>
          <p:nvPr/>
        </p:nvSpPr>
        <p:spPr>
          <a:xfrm>
            <a:off x="811754" y="1857364"/>
            <a:ext cx="808747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4x - x - 2 + 2 = x - x - 5 + 2</a:t>
            </a:r>
          </a:p>
        </p:txBody>
      </p:sp>
      <p:pic>
        <p:nvPicPr>
          <p:cNvPr id="34819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857250" y="1071563"/>
            <a:ext cx="1643063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FFFF"/>
                </a:solidFill>
              </a:rPr>
              <a:t>4º Exemplo: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857488" y="1857364"/>
            <a:ext cx="396454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4x - 2 = x - 5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3813478" y="1857364"/>
            <a:ext cx="228620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3x = -3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4218008" y="1855481"/>
            <a:ext cx="189667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x = -1</a:t>
            </a:r>
          </a:p>
        </p:txBody>
      </p:sp>
      <p:pic>
        <p:nvPicPr>
          <p:cNvPr id="26" name="Picture 5" descr="C:\Users\principal.LABEDUCATIVA\Documents\Equacoes\co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188" y="3643313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89889">
            <a:off x="3060700" y="4718050"/>
            <a:ext cx="9096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3998913" y="4192588"/>
            <a:ext cx="7858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C:\Users\principal.LABEDUCATIVA\Documents\Equacoes\cop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0" y="414655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C:\Users\principal.LABEDUCATIVA\Documents\Equacoes\co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4714875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C:\Users\principal.LABEDUCATIVA\Documents\Equacoes\co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188" y="4714875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C:\Users\principal.LABEDUCATIVA\Documents\Equacoes\co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3643313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89889">
            <a:off x="3060700" y="4217988"/>
            <a:ext cx="9096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tângulo 36"/>
          <p:cNvSpPr/>
          <p:nvPr/>
        </p:nvSpPr>
        <p:spPr>
          <a:xfrm>
            <a:off x="4670766" y="4143380"/>
            <a:ext cx="64472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=</a:t>
            </a:r>
          </a:p>
        </p:txBody>
      </p:sp>
      <p:pic>
        <p:nvPicPr>
          <p:cNvPr id="38" name="Picture 5" descr="C:\Users\principal.LABEDUCATIVA\Documents\Equacoes\co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4143375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89889">
            <a:off x="7426325" y="4289425"/>
            <a:ext cx="9096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89889">
            <a:off x="6781800" y="4025900"/>
            <a:ext cx="9096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89889">
            <a:off x="6632575" y="4503738"/>
            <a:ext cx="9096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89889">
            <a:off x="7319963" y="4789488"/>
            <a:ext cx="9096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89889">
            <a:off x="6489700" y="5003800"/>
            <a:ext cx="9096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3998913" y="4764088"/>
            <a:ext cx="7858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" descr="C:\Users\principal.LABEDUCATIVA\Documents\Equacoes\cop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4071938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8318500" y="4264025"/>
            <a:ext cx="7858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8264525" y="4835525"/>
            <a:ext cx="787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67469E-6 L 0.17587 2.67469E-6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7918E-6 L 0.17518 4.97918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7918E-6 L 0.17587 4.97918E-6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4081E-6 L -0.14132 3.84081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3461E-6 L -0.14115 -3.23461E-6 " pathEditMode="relative" rAng="0" ptsTypes="AA">
                                      <p:cBhvr>
                                        <p:cTn id="1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8866E-7 L -0.13385 4.48866E-7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" descr="C:\Users\principal.LABEDUCATIVA\Documents\Equacoes\cop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613" y="248920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2432501" y="4929198"/>
            <a:ext cx="435407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3x - 2x = 5 - 7</a:t>
            </a:r>
          </a:p>
        </p:txBody>
      </p:sp>
      <p:pic>
        <p:nvPicPr>
          <p:cNvPr id="35844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857250" y="1071563"/>
            <a:ext cx="1643063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FFFF"/>
                </a:solidFill>
              </a:rPr>
              <a:t>5º Exemplo: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4155435" y="4944729"/>
            <a:ext cx="189667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x = -2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786050" y="4929198"/>
            <a:ext cx="435407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7 - 2x = 5 - 3x</a:t>
            </a:r>
          </a:p>
        </p:txBody>
      </p:sp>
      <p:pic>
        <p:nvPicPr>
          <p:cNvPr id="22" name="Picture 6" descr="C:\Users\principal.LABEDUCATIVA\Documents\Equacoes\cop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267970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6" descr="C:\Users\principal.LABEDUCATIVA\Documents\Equacoes\cop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267970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1954213" y="3362325"/>
            <a:ext cx="787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395288" y="2719388"/>
            <a:ext cx="7858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454025" y="3227388"/>
            <a:ext cx="787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1239838" y="3468688"/>
            <a:ext cx="787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1181100" y="3005138"/>
            <a:ext cx="7858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1858963" y="2849563"/>
            <a:ext cx="787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1108075" y="2516188"/>
            <a:ext cx="787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tângulo 41"/>
          <p:cNvSpPr/>
          <p:nvPr/>
        </p:nvSpPr>
        <p:spPr>
          <a:xfrm>
            <a:off x="4572000" y="2607555"/>
            <a:ext cx="64472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=</a:t>
            </a:r>
          </a:p>
        </p:txBody>
      </p:sp>
      <p:pic>
        <p:nvPicPr>
          <p:cNvPr id="43" name="Picture 6" descr="C:\Users\principal.LABEDUCATIVA\Documents\Equacoes\cop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239395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6" descr="C:\Users\principal.LABEDUCATIVA\Documents\Equacoes\cop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239395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 descr="C:\Users\principal.LABEDUCATIVA\Documents\Equacoes\cop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3465513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5253038" y="2763838"/>
            <a:ext cx="7858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5324475" y="3192463"/>
            <a:ext cx="7858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6097588" y="3513138"/>
            <a:ext cx="787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6038850" y="3049588"/>
            <a:ext cx="7858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58">
            <a:off x="5967413" y="2560638"/>
            <a:ext cx="78581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89889">
            <a:off x="244475" y="2895600"/>
            <a:ext cx="9096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89889">
            <a:off x="244475" y="3397250"/>
            <a:ext cx="9096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89889">
            <a:off x="1030288" y="3109913"/>
            <a:ext cx="9096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89889">
            <a:off x="1030288" y="2608263"/>
            <a:ext cx="9096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89889">
            <a:off x="1030288" y="3575050"/>
            <a:ext cx="9096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89889">
            <a:off x="1816100" y="2765425"/>
            <a:ext cx="9096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89889">
            <a:off x="1816100" y="3254375"/>
            <a:ext cx="9096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89889">
            <a:off x="6718300" y="2592388"/>
            <a:ext cx="9096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89889">
            <a:off x="6718300" y="3092450"/>
            <a:ext cx="9096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802 0.17622 -0.17587 0.35245 -0.28577 0.35453 C -0.39566 0.35661 -0.52778 0.18432 -0.65973 0.01202 " pathEditMode="relative" ptsTypes="a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802 0.17622 -0.17587 0.35245 -0.28577 0.35453 C -0.39566 0.35661 -0.52778 0.18432 -0.65973 0.01202 " pathEditMode="relative" ptsTypes="a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8802 0.17622 -0.17587 0.35245 -0.28577 0.35453 C -0.39566 0.35661 -0.52778 0.18432 -0.65973 0.01202 " pathEditMode="relative" ptsTypes="a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167 -0.1827 0.18316 -0.36517 0.3 -0.37188 C 0.41667 -0.37858 0.55834 -0.2093 0.7 -0.03978 " pathEditMode="relative" ptsTypes="a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167 -0.1827 0.18316 -0.36517 0.3 -0.37188 C 0.41667 -0.37858 0.55834 -0.2093 0.7 -0.03978 " pathEditMode="relative" ptsTypes="a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167 -0.1827 0.18316 -0.36517 0.3 -0.37188 C 0.41667 -0.37858 0.55834 -0.2093 0.7 -0.03978 " pathEditMode="relative" ptsTypes="aaA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167 -0.1827 0.18316 -0.36517 0.3 -0.37188 C 0.41667 -0.37858 0.55834 -0.2093 0.7 -0.03978 " pathEditMode="relative" ptsTypes="a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167 -0.1827 0.18316 -0.36517 0.3 -0.37188 C 0.41667 -0.37858 0.55834 -0.2093 0.7 -0.03978 " pathEditMode="relative" ptsTypes="a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167 -0.1827 0.18316 -0.36517 0.3 -0.37188 C 0.41667 -0.37858 0.55834 -0.2093 0.7 -0.03978 " pathEditMode="relative" ptsTypes="aaA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167 -0.1827 0.18316 -0.36517 0.3 -0.37188 C 0.41667 -0.37858 0.55834 -0.2093 0.7 -0.03978 " pathEditMode="relative" ptsTypes="a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647 C 0.10868 -0.18571 0.21736 -0.37789 0.33507 -0.38622 C 0.45278 -0.39454 0.57969 -0.21924 0.7066 -0.04371 " pathEditMode="relative" rAng="0" ptsTypes="a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20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647 C 0.10868 -0.18571 0.21736 -0.37789 0.33507 -0.38622 C 0.45278 -0.39454 0.57969 -0.21924 0.7066 -0.04371 " pathEditMode="relative" rAng="0" ptsTypes="aaA">
                                      <p:cBhvr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20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647 C 0.10868 -0.18571 0.21736 -0.37789 0.33507 -0.38622 C 0.45277 -0.39454 0.57968 -0.21924 0.70659 -0.04371 " pathEditMode="relative" rAng="0" ptsTypes="aaA">
                                      <p:cBhvr>
                                        <p:cTn id="9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20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647 C 0.10868 -0.18571 0.21736 -0.37789 0.33507 -0.38622 C 0.45277 -0.39454 0.57968 -0.21924 0.70659 -0.04371 " pathEditMode="relative" rAng="0" ptsTypes="aaA">
                                      <p:cBhvr>
                                        <p:cTn id="9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20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647 C 0.10868 -0.18571 0.21736 -0.37789 0.33507 -0.38622 C 0.45277 -0.39454 0.57968 -0.21924 0.70659 -0.04371 " pathEditMode="relative" rAng="0" ptsTypes="aaA">
                                      <p:cBhvr>
                                        <p:cTn id="9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20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648 C 0.10868 -0.1857 0.21737 -0.37789 0.33507 -0.38621 C 0.45278 -0.39454 0.57969 -0.21924 0.7066 -0.04371 " pathEditMode="relative" rAng="0" ptsTypes="aaA">
                                      <p:cBhvr>
                                        <p:cTn id="9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20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648 C 0.10868 -0.1857 0.21737 -0.37789 0.33507 -0.38621 C 0.45278 -0.39454 0.57969 -0.21924 0.7066 -0.04371 " pathEditMode="relative" rAng="0" ptsTypes="aaA">
                                      <p:cBhvr>
                                        <p:cTn id="9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15356E-6 L 0.19826 -4.15356E-6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1991 L -0.14879 -0.01991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1852 L -0.15 -0.01852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58"/>
          <p:cNvSpPr/>
          <p:nvPr/>
        </p:nvSpPr>
        <p:spPr>
          <a:xfrm>
            <a:off x="2496627" y="5365218"/>
            <a:ext cx="393729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3x -1 = x + 5</a:t>
            </a:r>
          </a:p>
        </p:txBody>
      </p:sp>
      <p:pic>
        <p:nvPicPr>
          <p:cNvPr id="36867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857250" y="1071563"/>
            <a:ext cx="1643063" cy="369887"/>
          </a:xfrm>
          <a:prstGeom prst="rect">
            <a:avLst/>
          </a:prstGeom>
          <a:solidFill>
            <a:srgbClr val="D46C2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FFFF"/>
                </a:solidFill>
              </a:rPr>
              <a:t>6º Exemplo: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3677596" y="5357826"/>
            <a:ext cx="166103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x = 3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486010" y="5357826"/>
            <a:ext cx="509145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3x -1 = 2x -x + 5</a:t>
            </a:r>
          </a:p>
        </p:txBody>
      </p:sp>
      <p:pic>
        <p:nvPicPr>
          <p:cNvPr id="19" name="Picture 5" descr="C:\Users\principal.LABEDUCATIVA\Documents\Equacoes\co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2357438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tângulo 44"/>
          <p:cNvSpPr/>
          <p:nvPr/>
        </p:nvSpPr>
        <p:spPr>
          <a:xfrm>
            <a:off x="2523158" y="5363542"/>
            <a:ext cx="428675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3x -x = 1 + 5  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3286116" y="5359439"/>
            <a:ext cx="205056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2x = 6</a:t>
            </a:r>
          </a:p>
        </p:txBody>
      </p:sp>
      <p:pic>
        <p:nvPicPr>
          <p:cNvPr id="64" name="Picture 5" descr="C:\Users\principal.LABEDUCATIVA\Documents\Equacoes\co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3357563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" descr="C:\Users\principal.LABEDUCATIVA\Documents\Equacoes\co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2357438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" descr="C:\Users\principal.LABEDUCATIVA\Documents\Equacoes\be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89889">
            <a:off x="3030538" y="3217863"/>
            <a:ext cx="9096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tângulo 66"/>
          <p:cNvSpPr/>
          <p:nvPr/>
        </p:nvSpPr>
        <p:spPr>
          <a:xfrm>
            <a:off x="4143372" y="2857496"/>
            <a:ext cx="64472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=</a:t>
            </a:r>
          </a:p>
        </p:txBody>
      </p:sp>
      <p:pic>
        <p:nvPicPr>
          <p:cNvPr id="68" name="Picture 5" descr="C:\Users\principal.LABEDUCATIVA\Documents\Equacoes\co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2357438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" descr="C:\Users\principal.LABEDUCATIVA\Documents\Equacoes\co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357563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" descr="C:\Users\principal.LABEDUCATIVA\Documents\Equacoes\cop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2357438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47058">
            <a:off x="7597775" y="3121025"/>
            <a:ext cx="787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47058">
            <a:off x="7669213" y="3549650"/>
            <a:ext cx="787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47058">
            <a:off x="6954838" y="3692525"/>
            <a:ext cx="787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47058">
            <a:off x="6896100" y="3227388"/>
            <a:ext cx="7858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47058">
            <a:off x="6824663" y="2740025"/>
            <a:ext cx="7858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" descr="C:\Users\principal.LABEDUCATIVA\Documents\Equacoes\bean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47058">
            <a:off x="3097213" y="3192463"/>
            <a:ext cx="787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1528 C -0.03906 0.16528 -0.07795 0.31551 -0.12378 0.33704 C -0.16962 0.35856 -0.2559 0.17176 -0.27483 0.14375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7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C 0.04983 -0.12755 0.09983 -0.25486 0.14288 -0.26621 C 0.18629 -0.27709 0.22274 -0.17269 0.2599 -0.06783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3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023 C 0.05225 -0.13264 0.10486 -0.26458 0.14843 -0.27801 C 0.19184 -0.29097 0.22621 -0.18565 0.26059 -0.08009 " pathEditMode="relative" rAng="0" ptsTypes="aaA"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22657E-6 L -0.22483 -1.22657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27679E-6 L -0.22622 -4.27679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8044E-6 L -0.22622 -4.48044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2111E-6 L -0.23229 2.82111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1465E-6 L -0.23212 -2.71465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13177 0.036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1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3143 0.0416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260648"/>
            <a:ext cx="839794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e não se esqueça de estudar...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2996952"/>
            <a:ext cx="839794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e não se esqueça de estudar...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1412776"/>
            <a:ext cx="839794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e não se esqueça de estudar...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7544" y="5445224"/>
            <a:ext cx="839794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e não se esqueça de estudar...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4437112"/>
            <a:ext cx="839794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e não se esqueça de estudar...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188" y="1071563"/>
            <a:ext cx="8215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Vamos treinar a tradução para a linguagem matemática, utilizando apenas símbolos matemáticos, escreva as seguintes expressões: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28625" y="3248025"/>
            <a:ext cx="5072063" cy="400050"/>
          </a:xfrm>
          <a:prstGeom prst="rect">
            <a:avLst/>
          </a:prstGeom>
          <a:solidFill>
            <a:srgbClr val="D46C2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c) O quádruplo de um número resulta 90.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28625" y="3800475"/>
            <a:ext cx="5072063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d)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diferença entre um número e dois faz 36.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8625" y="2143125"/>
            <a:ext cx="5072063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a) O triplo de um número é igual a 10.</a:t>
            </a:r>
          </a:p>
        </p:txBody>
      </p:sp>
      <p:sp>
        <p:nvSpPr>
          <p:cNvPr id="19" name="Seta para a direita 18"/>
          <p:cNvSpPr/>
          <p:nvPr/>
        </p:nvSpPr>
        <p:spPr>
          <a:xfrm>
            <a:off x="5670550" y="2143125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372225" y="2143125"/>
            <a:ext cx="928688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3x = 10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28625" y="2714625"/>
            <a:ext cx="5072063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b) A soma de um número com três é igual a 15.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eta para a direita 20"/>
          <p:cNvSpPr/>
          <p:nvPr/>
        </p:nvSpPr>
        <p:spPr>
          <a:xfrm>
            <a:off x="5670550" y="2714625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372225" y="2714625"/>
            <a:ext cx="1193800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+ 3 = 15</a:t>
            </a:r>
          </a:p>
        </p:txBody>
      </p:sp>
      <p:sp>
        <p:nvSpPr>
          <p:cNvPr id="23" name="Seta para a direita 22"/>
          <p:cNvSpPr/>
          <p:nvPr/>
        </p:nvSpPr>
        <p:spPr>
          <a:xfrm>
            <a:off x="5670550" y="3214688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372225" y="3248025"/>
            <a:ext cx="927100" cy="400050"/>
          </a:xfrm>
          <a:prstGeom prst="rect">
            <a:avLst/>
          </a:prstGeom>
          <a:solidFill>
            <a:srgbClr val="D46C2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 eaLnBrk="0" hangingPunct="0">
              <a:tabLst>
                <a:tab pos="457200" algn="l"/>
              </a:tabLs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4x = 90</a:t>
            </a:r>
          </a:p>
        </p:txBody>
      </p:sp>
      <p:sp>
        <p:nvSpPr>
          <p:cNvPr id="25" name="Seta para a direita 24"/>
          <p:cNvSpPr/>
          <p:nvPr/>
        </p:nvSpPr>
        <p:spPr>
          <a:xfrm>
            <a:off x="5670550" y="3786188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372225" y="3786188"/>
            <a:ext cx="1122363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 eaLnBrk="0" hangingPunct="0">
              <a:tabLst>
                <a:tab pos="457200" algn="l"/>
              </a:tabLs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 - 2 = 36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428625" y="4629150"/>
            <a:ext cx="5072063" cy="4000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e)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terça parte de um número é igual a 66.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428625" y="5695950"/>
            <a:ext cx="5072063" cy="4000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f)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três quartos de um número é igual a 20.</a:t>
            </a:r>
          </a:p>
        </p:txBody>
      </p:sp>
      <p:sp>
        <p:nvSpPr>
          <p:cNvPr id="43" name="Seta para a direita 42"/>
          <p:cNvSpPr/>
          <p:nvPr/>
        </p:nvSpPr>
        <p:spPr>
          <a:xfrm>
            <a:off x="5670550" y="4643438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Seta para a direita 44"/>
          <p:cNvSpPr/>
          <p:nvPr/>
        </p:nvSpPr>
        <p:spPr>
          <a:xfrm>
            <a:off x="5670550" y="5643563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o 54"/>
          <p:cNvGrpSpPr/>
          <p:nvPr/>
        </p:nvGrpSpPr>
        <p:grpSpPr>
          <a:xfrm>
            <a:off x="6371598" y="4486914"/>
            <a:ext cx="868686" cy="707886"/>
            <a:chOff x="5989330" y="4344038"/>
            <a:chExt cx="868686" cy="707886"/>
          </a:xfrm>
          <a:solidFill>
            <a:schemeClr val="accent3">
              <a:lumMod val="75000"/>
            </a:schemeClr>
          </a:solidFill>
        </p:grpSpPr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6000760" y="4344038"/>
              <a:ext cx="857256" cy="70788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pt-B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x</a:t>
              </a:r>
            </a:p>
            <a:p>
              <a:pPr algn="just">
                <a:tabLst>
                  <a:tab pos="457200" algn="l"/>
                </a:tabLst>
                <a:defRPr/>
              </a:pPr>
              <a:endPara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5989330" y="4380554"/>
              <a:ext cx="357190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pt-B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_</a:t>
              </a:r>
            </a:p>
          </p:txBody>
        </p:sp>
        <p:sp>
          <p:nvSpPr>
            <p:cNvPr id="52" name="Retângulo 51"/>
            <p:cNvSpPr/>
            <p:nvPr/>
          </p:nvSpPr>
          <p:spPr>
            <a:xfrm>
              <a:off x="6000760" y="4643446"/>
              <a:ext cx="35719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pt-B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4" name="Retângulo 53"/>
            <p:cNvSpPr/>
            <p:nvPr/>
          </p:nvSpPr>
          <p:spPr>
            <a:xfrm>
              <a:off x="6195072" y="4480510"/>
              <a:ext cx="63030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= 66</a:t>
              </a: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" name="Grupo 55"/>
          <p:cNvGrpSpPr/>
          <p:nvPr/>
        </p:nvGrpSpPr>
        <p:grpSpPr>
          <a:xfrm>
            <a:off x="6371598" y="5540241"/>
            <a:ext cx="1060140" cy="707886"/>
            <a:chOff x="6000760" y="4344038"/>
            <a:chExt cx="1060140" cy="707886"/>
          </a:xfrm>
          <a:solidFill>
            <a:schemeClr val="bg2">
              <a:lumMod val="50000"/>
            </a:schemeClr>
          </a:solidFill>
        </p:grpSpPr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6000760" y="4344038"/>
              <a:ext cx="1060140" cy="70788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pt-B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3x</a:t>
              </a:r>
            </a:p>
            <a:p>
              <a:pPr algn="just">
                <a:tabLst>
                  <a:tab pos="457200" algn="l"/>
                </a:tabLst>
                <a:defRPr/>
              </a:pPr>
              <a:endPara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6001206" y="4361852"/>
              <a:ext cx="50006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pt-B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__</a:t>
              </a: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6060768" y="4641484"/>
              <a:ext cx="35719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pt-B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4</a:t>
              </a:r>
            </a:p>
          </p:txBody>
        </p:sp>
        <p:sp>
          <p:nvSpPr>
            <p:cNvPr id="60" name="Retângulo 59"/>
            <p:cNvSpPr/>
            <p:nvPr/>
          </p:nvSpPr>
          <p:spPr>
            <a:xfrm>
              <a:off x="6346520" y="4486914"/>
              <a:ext cx="630301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= 20</a:t>
              </a: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076" grpId="0" animBg="1"/>
      <p:bldP spid="19" grpId="0" animBg="1"/>
      <p:bldP spid="20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9" grpId="0" animBg="1"/>
      <p:bldP spid="40" grpId="0" animBg="1"/>
      <p:bldP spid="43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428625" y="3444875"/>
            <a:ext cx="5072063" cy="400050"/>
          </a:xfrm>
          <a:prstGeom prst="rect">
            <a:avLst/>
          </a:prstGeom>
          <a:solidFill>
            <a:srgbClr val="D46C2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i) A quinta parte de um número é 46.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28625" y="4364038"/>
            <a:ext cx="5072063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j) </a:t>
            </a:r>
            <a:r>
              <a:rPr lang="pt-BR" sz="2000" dirty="0"/>
              <a:t>A décima parte de um número faz 78.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8625" y="1292225"/>
            <a:ext cx="5072063" cy="7080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g) A soma de um número com sua metade resulta 45.</a:t>
            </a:r>
          </a:p>
        </p:txBody>
      </p:sp>
      <p:sp>
        <p:nvSpPr>
          <p:cNvPr id="19" name="Seta para a direita 18"/>
          <p:cNvSpPr/>
          <p:nvPr/>
        </p:nvSpPr>
        <p:spPr>
          <a:xfrm>
            <a:off x="5643563" y="1435100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28625" y="2292350"/>
            <a:ext cx="5072063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h) A soma de cinco com o triplo de um número é igual a 67.</a:t>
            </a:r>
          </a:p>
        </p:txBody>
      </p:sp>
      <p:sp>
        <p:nvSpPr>
          <p:cNvPr id="21" name="Seta para a direita 20"/>
          <p:cNvSpPr/>
          <p:nvPr/>
        </p:nvSpPr>
        <p:spPr>
          <a:xfrm>
            <a:off x="5643563" y="2435225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357938" y="2435225"/>
            <a:ext cx="1301750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+ 3x = 67</a:t>
            </a:r>
          </a:p>
        </p:txBody>
      </p:sp>
      <p:sp>
        <p:nvSpPr>
          <p:cNvPr id="23" name="Seta para a direita 22"/>
          <p:cNvSpPr/>
          <p:nvPr/>
        </p:nvSpPr>
        <p:spPr>
          <a:xfrm>
            <a:off x="5643563" y="3435350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Seta para a direita 24"/>
          <p:cNvSpPr/>
          <p:nvPr/>
        </p:nvSpPr>
        <p:spPr>
          <a:xfrm>
            <a:off x="5643563" y="4364038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428625" y="5078413"/>
            <a:ext cx="5072063" cy="7080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k)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dobro de um número somada ao triplo de outro número é igual a 96.</a:t>
            </a:r>
          </a:p>
        </p:txBody>
      </p:sp>
      <p:sp>
        <p:nvSpPr>
          <p:cNvPr id="43" name="Seta para a direita 42"/>
          <p:cNvSpPr/>
          <p:nvPr/>
        </p:nvSpPr>
        <p:spPr>
          <a:xfrm>
            <a:off x="5643563" y="5221288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o 54"/>
          <p:cNvGrpSpPr/>
          <p:nvPr/>
        </p:nvGrpSpPr>
        <p:grpSpPr>
          <a:xfrm>
            <a:off x="6357950" y="3292618"/>
            <a:ext cx="868686" cy="707886"/>
            <a:chOff x="5989330" y="4344038"/>
            <a:chExt cx="868686" cy="707886"/>
          </a:xfrm>
          <a:solidFill>
            <a:schemeClr val="accent3">
              <a:lumMod val="75000"/>
            </a:schemeClr>
          </a:solidFill>
        </p:grpSpPr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6000760" y="4344038"/>
              <a:ext cx="857256" cy="707886"/>
            </a:xfrm>
            <a:prstGeom prst="rect">
              <a:avLst/>
            </a:prstGeom>
            <a:solidFill>
              <a:srgbClr val="D46C2C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pt-B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x</a:t>
              </a:r>
            </a:p>
            <a:p>
              <a:pPr algn="just">
                <a:tabLst>
                  <a:tab pos="457200" algn="l"/>
                </a:tabLst>
                <a:defRPr/>
              </a:pPr>
              <a:endPara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5989330" y="4380554"/>
              <a:ext cx="357190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pt-B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_</a:t>
              </a:r>
            </a:p>
          </p:txBody>
        </p:sp>
        <p:sp>
          <p:nvSpPr>
            <p:cNvPr id="52" name="Retângulo 51"/>
            <p:cNvSpPr/>
            <p:nvPr/>
          </p:nvSpPr>
          <p:spPr>
            <a:xfrm>
              <a:off x="6000760" y="4643446"/>
              <a:ext cx="35719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pt-B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4" name="Retângulo 53"/>
            <p:cNvSpPr/>
            <p:nvPr/>
          </p:nvSpPr>
          <p:spPr>
            <a:xfrm>
              <a:off x="6195072" y="4480510"/>
              <a:ext cx="63030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= 46</a:t>
              </a: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" name="Grupo 40"/>
          <p:cNvGrpSpPr/>
          <p:nvPr/>
        </p:nvGrpSpPr>
        <p:grpSpPr>
          <a:xfrm>
            <a:off x="6357950" y="1281721"/>
            <a:ext cx="1714512" cy="719200"/>
            <a:chOff x="6429388" y="2071678"/>
            <a:chExt cx="1714512" cy="719200"/>
          </a:xfrm>
          <a:solidFill>
            <a:schemeClr val="accent2"/>
          </a:solidFill>
        </p:grpSpPr>
        <p:grpSp>
          <p:nvGrpSpPr>
            <p:cNvPr id="4" name="Grupo 55"/>
            <p:cNvGrpSpPr/>
            <p:nvPr/>
          </p:nvGrpSpPr>
          <p:grpSpPr>
            <a:xfrm>
              <a:off x="6429388" y="2071678"/>
              <a:ext cx="1714512" cy="719200"/>
              <a:chOff x="6000760" y="4272600"/>
              <a:chExt cx="1060140" cy="719200"/>
            </a:xfrm>
            <a:grpFill/>
          </p:grpSpPr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6000760" y="4272600"/>
                <a:ext cx="1060140" cy="707886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just">
                  <a:tabLst>
                    <a:tab pos="457200" algn="l"/>
                  </a:tabLst>
                  <a:defRPr/>
                </a:pPr>
                <a:endParaRPr lang="pt-B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  <a:p>
                <a:pPr algn="just">
                  <a:tabLst>
                    <a:tab pos="457200" algn="l"/>
                  </a:tabLst>
                  <a:defRPr/>
                </a:pPr>
                <a:endParaRPr lang="pt-B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33" name="Retângulo 32"/>
              <p:cNvSpPr/>
              <p:nvPr/>
            </p:nvSpPr>
            <p:spPr>
              <a:xfrm>
                <a:off x="6398313" y="4323400"/>
                <a:ext cx="176690" cy="40011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just">
                  <a:tabLst>
                    <a:tab pos="457200" algn="l"/>
                  </a:tabLst>
                  <a:defRPr/>
                </a:pPr>
                <a:r>
                  <a:rPr lang="pt-BR" sz="2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Times New Roman" pitchFamily="18" charset="0"/>
                  </a:rPr>
                  <a:t>_</a:t>
                </a:r>
              </a:p>
            </p:txBody>
          </p:sp>
          <p:sp>
            <p:nvSpPr>
              <p:cNvPr id="34" name="Retângulo 33"/>
              <p:cNvSpPr/>
              <p:nvPr/>
            </p:nvSpPr>
            <p:spPr>
              <a:xfrm>
                <a:off x="6398313" y="4591690"/>
                <a:ext cx="210504" cy="400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tabLst>
                    <a:tab pos="457200" algn="l"/>
                  </a:tabLst>
                  <a:defRPr/>
                </a:pPr>
                <a:r>
                  <a:rPr lang="pt-BR" sz="2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35" name="Retângulo 34"/>
              <p:cNvSpPr/>
              <p:nvPr/>
            </p:nvSpPr>
            <p:spPr>
              <a:xfrm>
                <a:off x="6619175" y="4440876"/>
                <a:ext cx="405172" cy="400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Times New Roman" pitchFamily="18" charset="0"/>
                  </a:rPr>
                  <a:t>= 45</a:t>
                </a:r>
                <a:endPara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sp>
          <p:nvSpPr>
            <p:cNvPr id="36" name="Retângulo 35"/>
            <p:cNvSpPr/>
            <p:nvPr/>
          </p:nvSpPr>
          <p:spPr>
            <a:xfrm>
              <a:off x="7072330" y="2090728"/>
              <a:ext cx="340438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pt-B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x</a:t>
              </a:r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6786578" y="2214554"/>
              <a:ext cx="340438" cy="40011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pt-B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6494476" y="2214554"/>
              <a:ext cx="340438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pt-B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5" name="Grupo 49"/>
          <p:cNvGrpSpPr>
            <a:grpSpLocks/>
          </p:cNvGrpSpPr>
          <p:nvPr/>
        </p:nvGrpSpPr>
        <p:grpSpPr bwMode="auto">
          <a:xfrm>
            <a:off x="6357938" y="4221163"/>
            <a:ext cx="1000125" cy="733425"/>
            <a:chOff x="6346517" y="5500702"/>
            <a:chExt cx="868686" cy="733630"/>
          </a:xfrm>
        </p:grpSpPr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6357548" y="5500702"/>
              <a:ext cx="857655" cy="708223"/>
            </a:xfrm>
            <a:prstGeom prst="rect">
              <a:avLst/>
            </a:prstGeom>
            <a:solidFill>
              <a:schemeClr val="accent1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pt-B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x</a:t>
              </a:r>
            </a:p>
            <a:p>
              <a:pPr algn="just">
                <a:tabLst>
                  <a:tab pos="457200" algn="l"/>
                </a:tabLst>
                <a:defRPr/>
              </a:pPr>
              <a:endPara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6358926" y="5572159"/>
              <a:ext cx="496392" cy="4001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pt-B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__</a:t>
              </a: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6346517" y="5834170"/>
              <a:ext cx="488119" cy="4001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pt-B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61" name="Retângulo 60"/>
            <p:cNvSpPr/>
            <p:nvPr/>
          </p:nvSpPr>
          <p:spPr>
            <a:xfrm>
              <a:off x="6656762" y="5643617"/>
              <a:ext cx="547411" cy="4001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= 78</a:t>
              </a: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62" name="Retângulo 61"/>
          <p:cNvSpPr/>
          <p:nvPr/>
        </p:nvSpPr>
        <p:spPr>
          <a:xfrm>
            <a:off x="6357938" y="5221288"/>
            <a:ext cx="1417637" cy="4000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2x + 3y = 96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428625" y="6091238"/>
            <a:ext cx="5072063" cy="4000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f)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soma de três números resulta 123.</a:t>
            </a:r>
          </a:p>
        </p:txBody>
      </p:sp>
      <p:sp>
        <p:nvSpPr>
          <p:cNvPr id="64" name="Seta para a direita 63"/>
          <p:cNvSpPr/>
          <p:nvPr/>
        </p:nvSpPr>
        <p:spPr>
          <a:xfrm>
            <a:off x="5670550" y="6038850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Retângulo 69"/>
          <p:cNvSpPr/>
          <p:nvPr/>
        </p:nvSpPr>
        <p:spPr>
          <a:xfrm>
            <a:off x="6357938" y="6072188"/>
            <a:ext cx="1714500" cy="4000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y + z = 123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076" grpId="0" animBg="1"/>
      <p:bldP spid="19" grpId="0" animBg="1"/>
      <p:bldP spid="16" grpId="0" animBg="1"/>
      <p:bldP spid="21" grpId="0" animBg="1"/>
      <p:bldP spid="22" grpId="0" animBg="1"/>
      <p:bldP spid="23" grpId="0" animBg="1"/>
      <p:bldP spid="25" grpId="0" animBg="1"/>
      <p:bldP spid="39" grpId="0" animBg="1"/>
      <p:bldP spid="43" grpId="0" animBg="1"/>
      <p:bldP spid="62" grpId="0" animBg="1"/>
      <p:bldP spid="63" grpId="0" animBg="1"/>
      <p:bldP spid="64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428625" y="3571875"/>
            <a:ext cx="5072063" cy="708025"/>
          </a:xfrm>
          <a:prstGeom prst="rect">
            <a:avLst/>
          </a:prstGeom>
          <a:solidFill>
            <a:srgbClr val="D46C2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o) A diferença entre o quíntuplo e a quinta parte de um número x resulta 56.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28625" y="4649788"/>
            <a:ext cx="5072063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p) Um número par mais 5 é igual a 89.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8625" y="1577975"/>
            <a:ext cx="5072063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m) O produto de três números é igual a 34.</a:t>
            </a:r>
          </a:p>
        </p:txBody>
      </p:sp>
      <p:sp>
        <p:nvSpPr>
          <p:cNvPr id="19" name="Seta para a direita 18"/>
          <p:cNvSpPr/>
          <p:nvPr/>
        </p:nvSpPr>
        <p:spPr>
          <a:xfrm>
            <a:off x="5643563" y="1571625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28625" y="2578100"/>
            <a:ext cx="5072063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n) Um número p, aumentado de vinte e cinco faz 90.</a:t>
            </a:r>
          </a:p>
        </p:txBody>
      </p:sp>
      <p:sp>
        <p:nvSpPr>
          <p:cNvPr id="21" name="Seta para a direita 20"/>
          <p:cNvSpPr/>
          <p:nvPr/>
        </p:nvSpPr>
        <p:spPr>
          <a:xfrm>
            <a:off x="5643563" y="2720975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429375" y="1571625"/>
            <a:ext cx="1012825" cy="40005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xyz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34</a:t>
            </a:r>
          </a:p>
        </p:txBody>
      </p:sp>
      <p:sp>
        <p:nvSpPr>
          <p:cNvPr id="23" name="Seta para a direita 22"/>
          <p:cNvSpPr/>
          <p:nvPr/>
        </p:nvSpPr>
        <p:spPr>
          <a:xfrm>
            <a:off x="5643563" y="3721100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Seta para a direita 24"/>
          <p:cNvSpPr/>
          <p:nvPr/>
        </p:nvSpPr>
        <p:spPr>
          <a:xfrm>
            <a:off x="5643563" y="4649788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428625" y="5364163"/>
            <a:ext cx="5072063" cy="4000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q)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número ímpar menos 5 é igual a 78.</a:t>
            </a:r>
          </a:p>
        </p:txBody>
      </p:sp>
      <p:sp>
        <p:nvSpPr>
          <p:cNvPr id="43" name="Seta para a direita 42"/>
          <p:cNvSpPr/>
          <p:nvPr/>
        </p:nvSpPr>
        <p:spPr>
          <a:xfrm>
            <a:off x="5643563" y="5357813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6357938" y="5357813"/>
            <a:ext cx="2428875" cy="4000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é ímpar → x - 5 = 78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357938" y="2714625"/>
            <a:ext cx="1325562" cy="40005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+ 25 = 90</a:t>
            </a:r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>
            <a:off x="6357938" y="3571875"/>
            <a:ext cx="1714500" cy="719138"/>
            <a:chOff x="6357950" y="3571876"/>
            <a:chExt cx="1714512" cy="719200"/>
          </a:xfrm>
        </p:grpSpPr>
        <p:grpSp>
          <p:nvGrpSpPr>
            <p:cNvPr id="3" name="Grupo 40"/>
            <p:cNvGrpSpPr/>
            <p:nvPr/>
          </p:nvGrpSpPr>
          <p:grpSpPr>
            <a:xfrm>
              <a:off x="6357950" y="3571876"/>
              <a:ext cx="1714512" cy="719200"/>
              <a:chOff x="6429388" y="2071678"/>
              <a:chExt cx="1714512" cy="719200"/>
            </a:xfrm>
            <a:solidFill>
              <a:srgbClr val="D46C2C"/>
            </a:solidFill>
          </p:grpSpPr>
          <p:grpSp>
            <p:nvGrpSpPr>
              <p:cNvPr id="4" name="Grupo 55"/>
              <p:cNvGrpSpPr/>
              <p:nvPr/>
            </p:nvGrpSpPr>
            <p:grpSpPr>
              <a:xfrm>
                <a:off x="6429388" y="2071678"/>
                <a:ext cx="1714512" cy="719200"/>
                <a:chOff x="6000760" y="4272600"/>
                <a:chExt cx="1060140" cy="719200"/>
              </a:xfrm>
              <a:grpFill/>
            </p:grpSpPr>
            <p:sp>
              <p:nvSpPr>
                <p:cNvPr id="32" name="Rectangle 4"/>
                <p:cNvSpPr>
                  <a:spLocks noChangeArrowheads="1"/>
                </p:cNvSpPr>
                <p:nvPr/>
              </p:nvSpPr>
              <p:spPr bwMode="auto">
                <a:xfrm>
                  <a:off x="6000760" y="4272600"/>
                  <a:ext cx="1060140" cy="707886"/>
                </a:xfrm>
                <a:prstGeom prst="rect">
                  <a:avLst/>
                </a:prstGeom>
                <a:grpFill/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>
                  <a:spAutoFit/>
                </a:bodyPr>
                <a:lstStyle/>
                <a:p>
                  <a:pPr algn="just">
                    <a:tabLst>
                      <a:tab pos="457200" algn="l"/>
                    </a:tabLst>
                    <a:defRPr/>
                  </a:pPr>
                  <a:endParaRPr lang="pt-BR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  <a:p>
                  <a:pPr algn="just">
                    <a:tabLst>
                      <a:tab pos="457200" algn="l"/>
                    </a:tabLst>
                    <a:defRPr/>
                  </a:pPr>
                  <a:endParaRPr lang="pt-BR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33" name="Retângulo 32"/>
                <p:cNvSpPr/>
                <p:nvPr/>
              </p:nvSpPr>
              <p:spPr>
                <a:xfrm>
                  <a:off x="6398313" y="4323400"/>
                  <a:ext cx="176690" cy="40011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just">
                    <a:tabLst>
                      <a:tab pos="457200" algn="l"/>
                    </a:tabLst>
                    <a:defRPr/>
                  </a:pPr>
                  <a:r>
                    <a:rPr lang="pt-BR" sz="2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Times New Roman" pitchFamily="18" charset="0"/>
                    </a:rPr>
                    <a:t>_</a:t>
                  </a:r>
                </a:p>
              </p:txBody>
            </p:sp>
            <p:sp>
              <p:nvSpPr>
                <p:cNvPr id="34" name="Retângulo 33"/>
                <p:cNvSpPr/>
                <p:nvPr/>
              </p:nvSpPr>
              <p:spPr>
                <a:xfrm>
                  <a:off x="6398313" y="4591690"/>
                  <a:ext cx="210504" cy="40011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tabLst>
                      <a:tab pos="457200" algn="l"/>
                    </a:tabLst>
                    <a:defRPr/>
                  </a:pPr>
                  <a:r>
                    <a:rPr lang="pt-BR" sz="2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Times New Roman" pitchFamily="18" charset="0"/>
                    </a:rPr>
                    <a:t>5</a:t>
                  </a:r>
                </a:p>
              </p:txBody>
            </p:sp>
            <p:sp>
              <p:nvSpPr>
                <p:cNvPr id="35" name="Retângulo 34"/>
                <p:cNvSpPr/>
                <p:nvPr/>
              </p:nvSpPr>
              <p:spPr>
                <a:xfrm>
                  <a:off x="6619175" y="4440876"/>
                  <a:ext cx="405172" cy="40011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2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Times New Roman" pitchFamily="18" charset="0"/>
                    </a:rPr>
                    <a:t>= 56</a:t>
                  </a:r>
                  <a:endParaRPr lang="pt-B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36" name="Retângulo 35"/>
              <p:cNvSpPr/>
              <p:nvPr/>
            </p:nvSpPr>
            <p:spPr>
              <a:xfrm>
                <a:off x="7072330" y="2090728"/>
                <a:ext cx="340438" cy="40011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just">
                  <a:tabLst>
                    <a:tab pos="457200" algn="l"/>
                  </a:tabLst>
                  <a:defRPr/>
                </a:pPr>
                <a:r>
                  <a:rPr lang="pt-BR" sz="2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37" name="Retângulo 36"/>
              <p:cNvSpPr/>
              <p:nvPr/>
            </p:nvSpPr>
            <p:spPr>
              <a:xfrm>
                <a:off x="6853502" y="2214554"/>
                <a:ext cx="340438" cy="400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tabLst>
                    <a:tab pos="457200" algn="l"/>
                  </a:tabLst>
                  <a:defRPr/>
                </a:pPr>
                <a:r>
                  <a:rPr lang="pt-BR" sz="2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38" name="Retângulo 37"/>
              <p:cNvSpPr/>
              <p:nvPr/>
            </p:nvSpPr>
            <p:spPr>
              <a:xfrm>
                <a:off x="6494476" y="2214554"/>
                <a:ext cx="434978" cy="400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tabLst>
                    <a:tab pos="457200" algn="l"/>
                  </a:tabLst>
                  <a:defRPr/>
                </a:pPr>
                <a:r>
                  <a:rPr lang="pt-BR" sz="2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Times New Roman" pitchFamily="18" charset="0"/>
                  </a:rPr>
                  <a:t>5x</a:t>
                </a:r>
              </a:p>
            </p:txBody>
          </p:sp>
        </p:grpSp>
        <p:sp>
          <p:nvSpPr>
            <p:cNvPr id="41" name="Retângulo 40"/>
            <p:cNvSpPr/>
            <p:nvPr/>
          </p:nvSpPr>
          <p:spPr>
            <a:xfrm>
              <a:off x="6992954" y="3619505"/>
              <a:ext cx="339727" cy="4000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tabLst>
                  <a:tab pos="457200" algn="l"/>
                </a:tabLst>
                <a:defRPr/>
              </a:pPr>
              <a:r>
                <a:rPr lang="pt-BR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_</a:t>
              </a:r>
            </a:p>
          </p:txBody>
        </p:sp>
      </p:grpSp>
      <p:sp>
        <p:nvSpPr>
          <p:cNvPr id="42" name="Retângulo 41"/>
          <p:cNvSpPr/>
          <p:nvPr/>
        </p:nvSpPr>
        <p:spPr>
          <a:xfrm>
            <a:off x="6357938" y="4643438"/>
            <a:ext cx="2214562" cy="40005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é par → x + 5 = 89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076" grpId="0" animBg="1"/>
      <p:bldP spid="19" grpId="0" animBg="1"/>
      <p:bldP spid="16" grpId="0" animBg="1"/>
      <p:bldP spid="21" grpId="0" animBg="1"/>
      <p:bldP spid="22" grpId="0" animBg="1"/>
      <p:bldP spid="23" grpId="0" animBg="1"/>
      <p:bldP spid="25" grpId="0" animBg="1"/>
      <p:bldP spid="39" grpId="0" animBg="1"/>
      <p:bldP spid="43" grpId="0" animBg="1"/>
      <p:bldP spid="62" grpId="0" animBg="1"/>
      <p:bldP spid="40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428625" y="4000500"/>
            <a:ext cx="4786313" cy="708025"/>
          </a:xfrm>
          <a:prstGeom prst="rect">
            <a:avLst/>
          </a:prstGeom>
          <a:solidFill>
            <a:srgbClr val="D46C2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t) Três números ímpares consecutivos é igual a 990.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28625" y="2727325"/>
            <a:ext cx="4786313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s) </a:t>
            </a:r>
            <a:r>
              <a:rPr lang="pt-BR" sz="2000" dirty="0"/>
              <a:t>Três números pares consecutivos perfazem 128.</a:t>
            </a:r>
          </a:p>
        </p:txBody>
      </p:sp>
      <p:sp>
        <p:nvSpPr>
          <p:cNvPr id="21" name="Seta para a direita 20"/>
          <p:cNvSpPr/>
          <p:nvPr/>
        </p:nvSpPr>
        <p:spPr>
          <a:xfrm>
            <a:off x="5357813" y="2806700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eta para a direita 22"/>
          <p:cNvSpPr/>
          <p:nvPr/>
        </p:nvSpPr>
        <p:spPr>
          <a:xfrm>
            <a:off x="5357813" y="4143375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428625" y="1736725"/>
            <a:ext cx="4786313" cy="40005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r)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Três números consecutivos totalizam 100.</a:t>
            </a:r>
          </a:p>
        </p:txBody>
      </p:sp>
      <p:sp>
        <p:nvSpPr>
          <p:cNvPr id="64" name="Seta para a direita 63"/>
          <p:cNvSpPr/>
          <p:nvPr/>
        </p:nvSpPr>
        <p:spPr>
          <a:xfrm>
            <a:off x="5357813" y="1695450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Retângulo 69"/>
          <p:cNvSpPr/>
          <p:nvPr/>
        </p:nvSpPr>
        <p:spPr>
          <a:xfrm>
            <a:off x="6143625" y="1720850"/>
            <a:ext cx="2714625" cy="40005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(x + 1) + (x + 2) = 100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6143625" y="2700338"/>
            <a:ext cx="2714625" cy="708025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é par →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(x + 2) + (x + 4) = 128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6143625" y="4000500"/>
            <a:ext cx="2714625" cy="708025"/>
          </a:xfrm>
          <a:prstGeom prst="rect">
            <a:avLst/>
          </a:prstGeom>
          <a:solidFill>
            <a:srgbClr val="D46C2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é ímpar →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(x + 2) + (x + 4) = 990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1" grpId="0" animBg="1"/>
      <p:bldP spid="23" grpId="0" animBg="1"/>
      <p:bldP spid="63" grpId="0" animBg="1"/>
      <p:bldP spid="64" grpId="0" animBg="1"/>
      <p:bldP spid="70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principal.LABEDUCATIVA\Documents\Equacoes\balanç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57162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28625" y="1143000"/>
            <a:ext cx="7929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 as atividades que se seguem imaginem uma balança de dois braço em equilíbrio!</a:t>
            </a:r>
          </a:p>
        </p:txBody>
      </p:sp>
      <p:pic>
        <p:nvPicPr>
          <p:cNvPr id="21509" name="Picture 6" descr="C:\Users\principal.LABEDUCATIVA\Documents\Equacoes\do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88" y="4000500"/>
            <a:ext cx="6429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C:\Users\principal.LABEDUCATIVA\Documents\Equacoes\peso2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75" y="3643313"/>
            <a:ext cx="114300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C:\Users\principal.LABEDUCATIVA\Documents\Equacoes\peso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313" y="4000500"/>
            <a:ext cx="8683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2143125" y="5357813"/>
            <a:ext cx="3011488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1) Qual é o peso do cachorro?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5286375" y="5319713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5643563" y="6072188"/>
            <a:ext cx="119380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x + 16 = 25</a:t>
            </a:r>
          </a:p>
        </p:txBody>
      </p:sp>
      <p:sp>
        <p:nvSpPr>
          <p:cNvPr id="27" name="Seta para a direita 26"/>
          <p:cNvSpPr/>
          <p:nvPr/>
        </p:nvSpPr>
        <p:spPr>
          <a:xfrm>
            <a:off x="4929188" y="6000750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000750" y="5357813"/>
            <a:ext cx="51435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9kg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143125" y="6072188"/>
            <a:ext cx="256540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2) Desenvolva a Equação.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principal.LABEDUCATIVA\Documents\Equacoes\balanç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143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1643063" y="5072063"/>
            <a:ext cx="3500437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3) Os dois sacos tem pesos iguais. Quanto pesa cada saco?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5286375" y="5195888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5643563" y="6072188"/>
            <a:ext cx="855662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2x = 12</a:t>
            </a:r>
          </a:p>
        </p:txBody>
      </p:sp>
      <p:sp>
        <p:nvSpPr>
          <p:cNvPr id="27" name="Seta para a direita 26"/>
          <p:cNvSpPr/>
          <p:nvPr/>
        </p:nvSpPr>
        <p:spPr>
          <a:xfrm>
            <a:off x="4929188" y="6000750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000750" y="5253038"/>
            <a:ext cx="51435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6kg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143125" y="6072188"/>
            <a:ext cx="2560638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4) Desenvolva a Equação.</a:t>
            </a:r>
          </a:p>
        </p:txBody>
      </p:sp>
      <p:pic>
        <p:nvPicPr>
          <p:cNvPr id="22538" name="Picture 2" descr="C:\Users\principal.LABEDUCATIVA\Documents\Equacoes\peso-es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3643313"/>
            <a:ext cx="836613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3" descr="C:\Users\principal.LABEDUCATIVA\Documents\Equacoes\peso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3214688"/>
            <a:ext cx="111125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" descr="C:\Users\principal.LABEDUCATIVA\Documents\Equacoes\peso-es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3643313"/>
            <a:ext cx="83661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principal.LABEDUCATIVA\Documents\Equacoes\balanç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143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principal.LABEDUCATIVA\Documents\Equacoes\bo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3429000"/>
            <a:ext cx="693737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principal.LABEDUCATIVA\Documents\Equacoes\resolvend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9063" y="-71438"/>
            <a:ext cx="382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1643063" y="5072063"/>
            <a:ext cx="3500437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5) As 3 caixas possuem o mesmo peso. Qual o peso de cada caixa?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5286375" y="5195888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5643563" y="6072188"/>
            <a:ext cx="855662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3x = 18</a:t>
            </a:r>
          </a:p>
        </p:txBody>
      </p:sp>
      <p:sp>
        <p:nvSpPr>
          <p:cNvPr id="27" name="Seta para a direita 26"/>
          <p:cNvSpPr/>
          <p:nvPr/>
        </p:nvSpPr>
        <p:spPr>
          <a:xfrm>
            <a:off x="4929188" y="6000750"/>
            <a:ext cx="571500" cy="42862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000750" y="5253038"/>
            <a:ext cx="51435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6kg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143125" y="6072188"/>
            <a:ext cx="2560638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6) Desenvolva a Equação.</a:t>
            </a:r>
          </a:p>
        </p:txBody>
      </p:sp>
      <p:pic>
        <p:nvPicPr>
          <p:cNvPr id="23563" name="Picture 3" descr="C:\Users\principal.LABEDUCATIVA\Documents\Equacoes\bo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3714750"/>
            <a:ext cx="6937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3" descr="C:\Users\principal.LABEDUCATIVA\Documents\Equacoes\bo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3643313"/>
            <a:ext cx="69373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5" descr="C:\Users\principal.LABEDUCATIVA\Documents\Equacoes\peso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5988" y="3305175"/>
            <a:ext cx="1041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HISTÓRIA DA EQUAÇÃO BALANÇA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HISTÓRIA DA EQUAÇÃO BALANÇAS</Template>
  <TotalTime>5</TotalTime>
  <Words>1009</Words>
  <Application>Microsoft Office PowerPoint</Application>
  <PresentationFormat>Apresentação na tela (4:3)</PresentationFormat>
  <Paragraphs>165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HISTÓRIA DA EQUAÇÃO BALANÇAS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aluno</dc:creator>
  <cp:lastModifiedBy>frederico.gullini</cp:lastModifiedBy>
  <cp:revision>2</cp:revision>
  <dcterms:created xsi:type="dcterms:W3CDTF">2013-05-29T15:15:41Z</dcterms:created>
  <dcterms:modified xsi:type="dcterms:W3CDTF">2013-06-03T15:13:17Z</dcterms:modified>
</cp:coreProperties>
</file>